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1"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78DA386-BEC7-4127-86E4-0DDAC1D5004E}" type="datetimeFigureOut">
              <a:rPr lang="nl-NL"/>
              <a:pPr>
                <a:defRPr/>
              </a:pPr>
              <a:t>23-12-2013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805562A-05BC-43BA-8283-0C8CE38ED403}"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14</a:t>
            </a:fld>
            <a:endParaRPr 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15</a:t>
            </a:fld>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16</a:t>
            </a:fld>
            <a:endParaRPr lang="nl-N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17</a:t>
            </a:fld>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18</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19</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2</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20</a:t>
            </a:fld>
            <a:endParaRPr lang="nl-N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21</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57C27C-938B-480E-8F68-64F4251E3DB8}"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EA8724BD-C45B-4834-9CAC-553319B6A02D}"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6374A5F2-B022-4F59-A61B-6D8B878F8739}"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0DA416B-29EF-4CF4-A128-82B32C4B0FF1}"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DE4D6A13-798C-4F9C-8DC7-2FB30F27CFE6}"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DE18F60E-A88B-4219-A173-C68530F4430C}"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958522D8-B280-43AF-AAE9-A45123AC4369}"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A3298C7D-B9FB-48C1-BDD1-9B139A1C5343}"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7D449B94-DF49-4C8F-B0A2-AC0F2CB80E88}"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101EABAE-6F21-454E-AC97-D5AB9B5DE19B}" type="datetime1">
              <a:rPr lang="nl-NL"/>
              <a:pPr>
                <a:defRPr/>
              </a:pPr>
              <a:t>23-12-2013</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5"/>
          <p:cNvSpPr>
            <a:spLocks noGrp="1"/>
          </p:cNvSpPr>
          <p:nvPr>
            <p:ph type="sldNum" sz="quarter" idx="12"/>
          </p:nvPr>
        </p:nvSpPr>
        <p:spPr/>
        <p:txBody>
          <a:bodyPr/>
          <a:lstStyle>
            <a:lvl1pPr>
              <a:defRPr/>
            </a:lvl1pPr>
          </a:lstStyle>
          <a:p>
            <a:pPr>
              <a:defRPr/>
            </a:pPr>
            <a:fld id="{5F1D623C-56C1-4E28-BD3A-4FA8DDB6FFA2}"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CBEA957F-90AF-4E58-BDA0-2CD57F93437A}"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6D90F97C-573A-4D67-A7AF-0CF98F59F22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BF83023-43AF-422C-B188-65F14254B600}" type="datetime1">
              <a:rPr lang="nl-NL"/>
              <a:pPr>
                <a:defRPr/>
              </a:pPr>
              <a:t>23-12-2013</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5"/>
          <p:cNvSpPr>
            <a:spLocks noGrp="1"/>
          </p:cNvSpPr>
          <p:nvPr>
            <p:ph type="sldNum" sz="quarter" idx="12"/>
          </p:nvPr>
        </p:nvSpPr>
        <p:spPr/>
        <p:txBody>
          <a:bodyPr/>
          <a:lstStyle>
            <a:lvl1pPr>
              <a:defRPr/>
            </a:lvl1pPr>
          </a:lstStyle>
          <a:p>
            <a:pPr>
              <a:defRPr/>
            </a:pPr>
            <a:fld id="{BF0B71E0-42D7-49CC-8EF5-D14D99B7DE1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586BA091-EFC3-4FB4-80B0-FE7622A4C69A}" type="datetime1">
              <a:rPr lang="nl-NL"/>
              <a:pPr>
                <a:defRPr/>
              </a:pPr>
              <a:t>23-12-2013</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5"/>
          <p:cNvSpPr>
            <a:spLocks noGrp="1"/>
          </p:cNvSpPr>
          <p:nvPr>
            <p:ph type="sldNum" sz="quarter" idx="12"/>
          </p:nvPr>
        </p:nvSpPr>
        <p:spPr/>
        <p:txBody>
          <a:bodyPr/>
          <a:lstStyle>
            <a:lvl1pPr>
              <a:defRPr/>
            </a:lvl1pPr>
          </a:lstStyle>
          <a:p>
            <a:pPr>
              <a:defRPr/>
            </a:pPr>
            <a:fld id="{B92AA21D-4D5C-4FDF-B46D-4762FA2AC1F4}"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3F5271FD-7F3A-4586-B113-E1464BDC5D16}" type="datetime1">
              <a:rPr lang="nl-NL"/>
              <a:pPr>
                <a:defRPr/>
              </a:pPr>
              <a:t>23-12-2013</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5"/>
          <p:cNvSpPr>
            <a:spLocks noGrp="1"/>
          </p:cNvSpPr>
          <p:nvPr>
            <p:ph type="sldNum" sz="quarter" idx="12"/>
          </p:nvPr>
        </p:nvSpPr>
        <p:spPr/>
        <p:txBody>
          <a:bodyPr/>
          <a:lstStyle>
            <a:lvl1pPr>
              <a:defRPr/>
            </a:lvl1pPr>
          </a:lstStyle>
          <a:p>
            <a:pPr>
              <a:defRPr/>
            </a:pPr>
            <a:fld id="{D6C1B4C5-84B1-4E6D-86D1-720D2B53AD4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7D8408F-4448-4FB4-98CB-3E38FB5001E0}"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1AA134EE-7A9F-4FC4-9428-FB1DB4989AC4}"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58964F9-9E06-49ED-8450-8915A1832D6F}" type="datetime1">
              <a:rPr lang="nl-NL"/>
              <a:pPr>
                <a:defRPr/>
              </a:pPr>
              <a:t>23-12-2013</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5"/>
          <p:cNvSpPr>
            <a:spLocks noGrp="1"/>
          </p:cNvSpPr>
          <p:nvPr>
            <p:ph type="sldNum" sz="quarter" idx="12"/>
          </p:nvPr>
        </p:nvSpPr>
        <p:spPr/>
        <p:txBody>
          <a:bodyPr/>
          <a:lstStyle>
            <a:lvl1pPr>
              <a:defRPr/>
            </a:lvl1pPr>
          </a:lstStyle>
          <a:p>
            <a:pPr>
              <a:defRPr/>
            </a:pPr>
            <a:fld id="{A0A0A0E9-EDDF-41A9-A333-43E1794C8CA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60579AA-7BFE-4DC4-9947-FA0AC8DB0458}" type="datetime1">
              <a:rPr lang="nl-NL"/>
              <a:pPr>
                <a:defRPr/>
              </a:pPr>
              <a:t>23-12-2013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nl-NL"/>
              <a:t>Bericht van God</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27CCDBF-7ECE-409E-AB38-924A9BD30264}"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4898503" cy="4251920"/>
          </a:xfrm>
        </p:spPr>
        <p:txBody>
          <a:bodyPr>
            <a:normAutofit/>
          </a:bodyPr>
          <a:lstStyle/>
          <a:p>
            <a:pPr algn="l">
              <a:lnSpc>
                <a:spcPct val="80000"/>
              </a:lnSpc>
            </a:pPr>
            <a:r>
              <a:rPr lang="nl-NL" sz="2000" dirty="0" smtClean="0">
                <a:solidFill>
                  <a:schemeClr val="bg1"/>
                </a:solidFill>
              </a:rPr>
              <a:t> </a:t>
            </a:r>
            <a:r>
              <a:rPr lang="nl-NL" sz="2400" b="1" dirty="0" smtClean="0">
                <a:solidFill>
                  <a:schemeClr val="bg1"/>
                </a:solidFill>
              </a:rPr>
              <a:t>Wat doe ik hier vandaag?</a:t>
            </a:r>
          </a:p>
          <a:p>
            <a:pPr algn="l">
              <a:lnSpc>
                <a:spcPct val="80000"/>
              </a:lnSpc>
            </a:pPr>
            <a:endParaRPr lang="nl-NL" sz="2400" b="1" dirty="0" smtClean="0">
              <a:solidFill>
                <a:schemeClr val="bg1"/>
              </a:solidFill>
            </a:endParaRPr>
          </a:p>
          <a:p>
            <a:pPr algn="l">
              <a:lnSpc>
                <a:spcPct val="80000"/>
              </a:lnSpc>
              <a:buFont typeface="Arial" pitchFamily="34" charset="0"/>
              <a:buChar char="•"/>
            </a:pPr>
            <a:r>
              <a:rPr lang="nl-NL" sz="2400" dirty="0" smtClean="0">
                <a:solidFill>
                  <a:schemeClr val="bg1"/>
                </a:solidFill>
              </a:rPr>
              <a:t>Ik kom erachter dat de verschillende onderdelen van een kerkdienst (de liturgie) een speciaal doel hebben.</a:t>
            </a:r>
          </a:p>
          <a:p>
            <a:pPr algn="l">
              <a:lnSpc>
                <a:spcPct val="80000"/>
              </a:lnSpc>
              <a:buFont typeface="Arial" pitchFamily="34" charset="0"/>
              <a:buChar char="•"/>
            </a:pPr>
            <a:endParaRPr lang="nl-NL" sz="2400" dirty="0" smtClean="0">
              <a:solidFill>
                <a:schemeClr val="bg1"/>
              </a:solidFill>
            </a:endParaRPr>
          </a:p>
          <a:p>
            <a:pPr algn="l">
              <a:lnSpc>
                <a:spcPct val="80000"/>
              </a:lnSpc>
              <a:buFont typeface="Arial" pitchFamily="34" charset="0"/>
              <a:buChar char="•"/>
            </a:pPr>
            <a:r>
              <a:rPr lang="nl-NL" sz="2400" dirty="0" smtClean="0">
                <a:solidFill>
                  <a:schemeClr val="bg1"/>
                </a:solidFill>
              </a:rPr>
              <a:t>Ik kan in de kerk van alles horen, maar ik kan ook kijken. Bijvoorbeeld naar de doop en het avondmaal. </a:t>
            </a: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32240" y="332656"/>
            <a:ext cx="2073581" cy="1825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7922840" cy="4251920"/>
          </a:xfrm>
        </p:spPr>
        <p:txBody>
          <a:bodyPr>
            <a:normAutofit lnSpcReduction="10000"/>
          </a:bodyPr>
          <a:lstStyle/>
          <a:p>
            <a:pPr algn="l"/>
            <a:r>
              <a:rPr lang="nl-NL" sz="2400" b="1" dirty="0" smtClean="0">
                <a:solidFill>
                  <a:schemeClr val="bg1"/>
                </a:solidFill>
              </a:rPr>
              <a:t>1 Korintiërs 2:1-5</a:t>
            </a:r>
          </a:p>
          <a:p>
            <a:pPr algn="l"/>
            <a:r>
              <a:rPr lang="nl-NL" sz="2400" dirty="0" smtClean="0">
                <a:solidFill>
                  <a:schemeClr val="bg1"/>
                </a:solidFill>
              </a:rPr>
              <a:t>Broeders en zusters, toen ik bij u kwam om u </a:t>
            </a:r>
            <a:endParaRPr lang="nl-NL" sz="2400" dirty="0" smtClean="0">
              <a:solidFill>
                <a:schemeClr val="bg1"/>
              </a:solidFill>
            </a:endParaRPr>
          </a:p>
          <a:p>
            <a:pPr algn="l"/>
            <a:r>
              <a:rPr lang="nl-NL" sz="2400" dirty="0" smtClean="0">
                <a:solidFill>
                  <a:schemeClr val="bg1"/>
                </a:solidFill>
              </a:rPr>
              <a:t>het </a:t>
            </a:r>
            <a:r>
              <a:rPr lang="nl-NL" sz="2400" dirty="0" smtClean="0">
                <a:solidFill>
                  <a:schemeClr val="bg1"/>
                </a:solidFill>
              </a:rPr>
              <a:t>geheim van God te verkondigen, beschikte </a:t>
            </a:r>
            <a:endParaRPr lang="nl-NL" sz="2400" dirty="0" smtClean="0">
              <a:solidFill>
                <a:schemeClr val="bg1"/>
              </a:solidFill>
            </a:endParaRPr>
          </a:p>
          <a:p>
            <a:pPr algn="l"/>
            <a:r>
              <a:rPr lang="nl-NL" sz="2400" dirty="0" smtClean="0">
                <a:solidFill>
                  <a:schemeClr val="bg1"/>
                </a:solidFill>
              </a:rPr>
              <a:t>ook </a:t>
            </a:r>
            <a:r>
              <a:rPr lang="nl-NL" sz="2400" dirty="0" smtClean="0">
                <a:solidFill>
                  <a:schemeClr val="bg1"/>
                </a:solidFill>
              </a:rPr>
              <a:t>ik niet over uitzonderlijke welsprekendheid </a:t>
            </a:r>
            <a:endParaRPr lang="nl-NL" sz="2400" dirty="0" smtClean="0">
              <a:solidFill>
                <a:schemeClr val="bg1"/>
              </a:solidFill>
            </a:endParaRPr>
          </a:p>
          <a:p>
            <a:pPr algn="l"/>
            <a:r>
              <a:rPr lang="nl-NL" sz="2400" dirty="0" smtClean="0">
                <a:solidFill>
                  <a:schemeClr val="bg1"/>
                </a:solidFill>
              </a:rPr>
              <a:t>of </a:t>
            </a:r>
            <a:r>
              <a:rPr lang="nl-NL" sz="2400" dirty="0" smtClean="0">
                <a:solidFill>
                  <a:schemeClr val="bg1"/>
                </a:solidFill>
              </a:rPr>
              <a:t>wijsheid. Ik had besloten u geen andere kennis te brengen dan die over Jezus Christus – de gekruisigde. Bovendien kwam ik bij u in al mijn zwakheid en was ik angstig en onzeker. De boodschap die ik verkondigde overtuigde niet door wijsheid, maar bewees zich door de kracht van de Geest, want uw geloof moest niet op menselijke wijsheid steunen, maar op de kracht van God.</a:t>
            </a:r>
            <a:endParaRPr lang="nl-NL" sz="2400" b="1" dirty="0" smtClean="0">
              <a:solidFill>
                <a:schemeClr val="bg1"/>
              </a:solidFill>
            </a:endParaRP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wet</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geloofsbelijdenis</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Het gebed</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Zingen</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32240" y="332656"/>
            <a:ext cx="2073581" cy="1825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7922840" cy="4251920"/>
          </a:xfrm>
        </p:spPr>
        <p:txBody>
          <a:bodyPr>
            <a:normAutofit fontScale="92500"/>
          </a:bodyPr>
          <a:lstStyle/>
          <a:p>
            <a:pPr algn="l"/>
            <a:r>
              <a:rPr lang="nl-NL" sz="2400" b="1" dirty="0" smtClean="0">
                <a:solidFill>
                  <a:schemeClr val="bg1"/>
                </a:solidFill>
              </a:rPr>
              <a:t>Exodus 15:1</a:t>
            </a:r>
          </a:p>
          <a:p>
            <a:pPr algn="l"/>
            <a:r>
              <a:rPr lang="nl-NL" sz="2400" dirty="0" smtClean="0">
                <a:solidFill>
                  <a:schemeClr val="bg1"/>
                </a:solidFill>
              </a:rPr>
              <a:t>Toen zong Mozes, samen met de Israëlieten, dit lied </a:t>
            </a:r>
            <a:endParaRPr lang="nl-NL" sz="2400" dirty="0" smtClean="0">
              <a:solidFill>
                <a:schemeClr val="bg1"/>
              </a:solidFill>
            </a:endParaRPr>
          </a:p>
          <a:p>
            <a:pPr algn="l"/>
            <a:r>
              <a:rPr lang="nl-NL" sz="2400" dirty="0" err="1" smtClean="0">
                <a:solidFill>
                  <a:schemeClr val="bg1"/>
                </a:solidFill>
              </a:rPr>
              <a:t>terere</a:t>
            </a:r>
            <a:r>
              <a:rPr lang="nl-NL" sz="2400" dirty="0" smtClean="0">
                <a:solidFill>
                  <a:schemeClr val="bg1"/>
                </a:solidFill>
              </a:rPr>
              <a:t> </a:t>
            </a:r>
            <a:r>
              <a:rPr lang="nl-NL" sz="2400" dirty="0" smtClean="0">
                <a:solidFill>
                  <a:schemeClr val="bg1"/>
                </a:solidFill>
              </a:rPr>
              <a:t>van de HEER: </a:t>
            </a:r>
            <a:br>
              <a:rPr lang="nl-NL" sz="2400" dirty="0" smtClean="0">
                <a:solidFill>
                  <a:schemeClr val="bg1"/>
                </a:solidFill>
              </a:rPr>
            </a:br>
            <a:r>
              <a:rPr lang="nl-NL" sz="2400" dirty="0" smtClean="0">
                <a:solidFill>
                  <a:schemeClr val="bg1"/>
                </a:solidFill>
              </a:rPr>
              <a:t>‘Ik wil zingen voor de HEER, zijn macht en majesteit </a:t>
            </a:r>
            <a:endParaRPr lang="nl-NL" sz="2400" dirty="0" smtClean="0">
              <a:solidFill>
                <a:schemeClr val="bg1"/>
              </a:solidFill>
            </a:endParaRPr>
          </a:p>
          <a:p>
            <a:pPr algn="l"/>
            <a:r>
              <a:rPr lang="nl-NL" sz="2400" dirty="0" smtClean="0">
                <a:solidFill>
                  <a:schemeClr val="bg1"/>
                </a:solidFill>
              </a:rPr>
              <a:t>zijn </a:t>
            </a:r>
            <a:r>
              <a:rPr lang="nl-NL" sz="2400" dirty="0" smtClean="0">
                <a:solidFill>
                  <a:schemeClr val="bg1"/>
                </a:solidFill>
              </a:rPr>
              <a:t>groot! Paarden en ruiters wierp hij in zee.</a:t>
            </a:r>
          </a:p>
          <a:p>
            <a:pPr algn="l"/>
            <a:r>
              <a:rPr lang="nl-NL" sz="2400" dirty="0" smtClean="0">
                <a:solidFill>
                  <a:schemeClr val="bg1"/>
                </a:solidFill>
              </a:rPr>
              <a:t> </a:t>
            </a:r>
            <a:endParaRPr lang="nl-NL" sz="2400" b="1" dirty="0" smtClean="0">
              <a:solidFill>
                <a:schemeClr val="bg1"/>
              </a:solidFill>
            </a:endParaRPr>
          </a:p>
          <a:p>
            <a:pPr algn="l"/>
            <a:r>
              <a:rPr lang="nl-NL" sz="2400" b="1" dirty="0" smtClean="0">
                <a:solidFill>
                  <a:schemeClr val="bg1"/>
                </a:solidFill>
              </a:rPr>
              <a:t>Exodus 15: 20 en 21</a:t>
            </a:r>
          </a:p>
          <a:p>
            <a:pPr algn="l"/>
            <a:r>
              <a:rPr lang="nl-NL" sz="2400" dirty="0" smtClean="0">
                <a:solidFill>
                  <a:schemeClr val="bg1"/>
                </a:solidFill>
              </a:rPr>
              <a:t>De profetes Mirjam, </a:t>
            </a:r>
            <a:r>
              <a:rPr lang="nl-NL" sz="2400" dirty="0" err="1" smtClean="0">
                <a:solidFill>
                  <a:schemeClr val="bg1"/>
                </a:solidFill>
              </a:rPr>
              <a:t>Aärons</a:t>
            </a:r>
            <a:r>
              <a:rPr lang="nl-NL" sz="2400" dirty="0" smtClean="0">
                <a:solidFill>
                  <a:schemeClr val="bg1"/>
                </a:solidFill>
              </a:rPr>
              <a:t> zuster, pakte haar tamboerijn, en alle vrouwen volgden haar, dansend en op de tamboerijn spelend. En Mirjam zong dit refrein: ‘Zing voor de HEER, zijn macht en majesteit zijn groot! Paarden en ruiters wierp hij in zee.’</a:t>
            </a:r>
            <a:endParaRPr lang="nl-NL" sz="2400" b="1" dirty="0" smtClean="0">
              <a:solidFill>
                <a:schemeClr val="bg1"/>
              </a:solidFill>
            </a:endParaRP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308304" y="188640"/>
            <a:ext cx="1635572" cy="1440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7922840" cy="5040560"/>
          </a:xfrm>
        </p:spPr>
        <p:txBody>
          <a:bodyPr>
            <a:normAutofit fontScale="92500" lnSpcReduction="20000"/>
          </a:bodyPr>
          <a:lstStyle/>
          <a:p>
            <a:pPr algn="l"/>
            <a:r>
              <a:rPr lang="nl-NL" sz="2400" b="1" dirty="0" smtClean="0">
                <a:solidFill>
                  <a:schemeClr val="bg1"/>
                </a:solidFill>
              </a:rPr>
              <a:t>2 Kronieken </a:t>
            </a:r>
            <a:r>
              <a:rPr lang="nl-NL" sz="2400" b="1" dirty="0" smtClean="0">
                <a:solidFill>
                  <a:schemeClr val="bg1"/>
                </a:solidFill>
              </a:rPr>
              <a:t>20: 20-23</a:t>
            </a:r>
            <a:endParaRPr lang="nl-NL" sz="2400" b="1" dirty="0" smtClean="0">
              <a:solidFill>
                <a:schemeClr val="bg1"/>
              </a:solidFill>
            </a:endParaRPr>
          </a:p>
          <a:p>
            <a:pPr algn="l"/>
            <a:r>
              <a:rPr lang="nl-NL" sz="2400" dirty="0" smtClean="0">
                <a:solidFill>
                  <a:schemeClr val="bg1"/>
                </a:solidFill>
              </a:rPr>
              <a:t>De volgende morgen vroeg gingen ze op weg naar de </a:t>
            </a:r>
            <a:endParaRPr lang="nl-NL" sz="2400" dirty="0" smtClean="0">
              <a:solidFill>
                <a:schemeClr val="bg1"/>
              </a:solidFill>
            </a:endParaRPr>
          </a:p>
          <a:p>
            <a:pPr algn="l"/>
            <a:r>
              <a:rPr lang="nl-NL" sz="2400" dirty="0" smtClean="0">
                <a:solidFill>
                  <a:schemeClr val="bg1"/>
                </a:solidFill>
              </a:rPr>
              <a:t>w</a:t>
            </a:r>
            <a:r>
              <a:rPr lang="nl-NL" sz="2400" dirty="0" smtClean="0">
                <a:solidFill>
                  <a:schemeClr val="bg1"/>
                </a:solidFill>
              </a:rPr>
              <a:t>oestijn van </a:t>
            </a:r>
            <a:r>
              <a:rPr lang="nl-NL" sz="2400" dirty="0" err="1" smtClean="0">
                <a:solidFill>
                  <a:schemeClr val="bg1"/>
                </a:solidFill>
              </a:rPr>
              <a:t>Tekoa</a:t>
            </a:r>
            <a:r>
              <a:rPr lang="nl-NL" sz="2400" dirty="0" smtClean="0">
                <a:solidFill>
                  <a:schemeClr val="bg1"/>
                </a:solidFill>
              </a:rPr>
              <a:t>. Bij hun vertrek trad </a:t>
            </a:r>
            <a:r>
              <a:rPr lang="nl-NL" sz="2400" dirty="0" err="1" smtClean="0">
                <a:solidFill>
                  <a:schemeClr val="bg1"/>
                </a:solidFill>
              </a:rPr>
              <a:t>Josafat</a:t>
            </a:r>
            <a:r>
              <a:rPr lang="nl-NL" sz="2400" dirty="0" smtClean="0">
                <a:solidFill>
                  <a:schemeClr val="bg1"/>
                </a:solidFill>
              </a:rPr>
              <a:t> naar voren </a:t>
            </a:r>
            <a:endParaRPr lang="nl-NL" sz="2400" dirty="0" smtClean="0">
              <a:solidFill>
                <a:schemeClr val="bg1"/>
              </a:solidFill>
            </a:endParaRPr>
          </a:p>
          <a:p>
            <a:pPr algn="l"/>
            <a:r>
              <a:rPr lang="nl-NL" sz="2400" dirty="0" smtClean="0">
                <a:solidFill>
                  <a:schemeClr val="bg1"/>
                </a:solidFill>
              </a:rPr>
              <a:t>en </a:t>
            </a:r>
            <a:r>
              <a:rPr lang="nl-NL" sz="2400" dirty="0" smtClean="0">
                <a:solidFill>
                  <a:schemeClr val="bg1"/>
                </a:solidFill>
              </a:rPr>
              <a:t>sprak hen </a:t>
            </a:r>
            <a:r>
              <a:rPr lang="nl-NL" sz="2400" dirty="0" smtClean="0">
                <a:solidFill>
                  <a:schemeClr val="bg1"/>
                </a:solidFill>
              </a:rPr>
              <a:t>als </a:t>
            </a:r>
            <a:r>
              <a:rPr lang="nl-NL" sz="2400" dirty="0" smtClean="0">
                <a:solidFill>
                  <a:schemeClr val="bg1"/>
                </a:solidFill>
              </a:rPr>
              <a:t>volgt toe: ‘Juda en Jeruzalem, luister! Vertrouw op de HEER, </a:t>
            </a:r>
            <a:r>
              <a:rPr lang="nl-NL" sz="2400" dirty="0" smtClean="0">
                <a:solidFill>
                  <a:schemeClr val="bg1"/>
                </a:solidFill>
              </a:rPr>
              <a:t>uw </a:t>
            </a:r>
            <a:r>
              <a:rPr lang="nl-NL" sz="2400" dirty="0" smtClean="0">
                <a:solidFill>
                  <a:schemeClr val="bg1"/>
                </a:solidFill>
              </a:rPr>
              <a:t>God, en u zult standhouden, vertrouw op zijn profeten en uw welslagen is verzekerd.’  In overleg met het volk wees hij zangers aan om de lof van de HEER te zingen. Zij trokken voor de bewapende legermacht uit, de heilige glorie prijzend met de woorden: ‘Loof de HEER, eeuwig duurt zijn trouw.’ Zodra zij </a:t>
            </a:r>
            <a:r>
              <a:rPr lang="nl-NL" sz="2400" dirty="0" err="1" smtClean="0">
                <a:solidFill>
                  <a:schemeClr val="bg1"/>
                </a:solidFill>
              </a:rPr>
              <a:t>jubelendhun</a:t>
            </a:r>
            <a:r>
              <a:rPr lang="nl-NL" sz="2400" dirty="0" smtClean="0">
                <a:solidFill>
                  <a:schemeClr val="bg1"/>
                </a:solidFill>
              </a:rPr>
              <a:t> lofzang aanhieven, zorgde de HEER ervoor dat de Ammonieten en </a:t>
            </a:r>
            <a:r>
              <a:rPr lang="nl-NL" sz="2400" dirty="0" err="1" smtClean="0">
                <a:solidFill>
                  <a:schemeClr val="bg1"/>
                </a:solidFill>
              </a:rPr>
              <a:t>Moabieten</a:t>
            </a:r>
            <a:r>
              <a:rPr lang="nl-NL" sz="2400" dirty="0" smtClean="0">
                <a:solidFill>
                  <a:schemeClr val="bg1"/>
                </a:solidFill>
              </a:rPr>
              <a:t> en de bewoners van het </a:t>
            </a:r>
            <a:r>
              <a:rPr lang="nl-NL" sz="2400" dirty="0" err="1" smtClean="0">
                <a:solidFill>
                  <a:schemeClr val="bg1"/>
                </a:solidFill>
              </a:rPr>
              <a:t>Seïrgebergte</a:t>
            </a:r>
            <a:r>
              <a:rPr lang="nl-NL" sz="2400" dirty="0" smtClean="0">
                <a:solidFill>
                  <a:schemeClr val="bg1"/>
                </a:solidFill>
              </a:rPr>
              <a:t>, die Juda wilden aanvallen, vanuit verdekte stellingen werden belaagd, en zo werden ze verslagen. De Ammonieten en </a:t>
            </a:r>
            <a:r>
              <a:rPr lang="nl-NL" sz="2400" dirty="0" err="1" smtClean="0">
                <a:solidFill>
                  <a:schemeClr val="bg1"/>
                </a:solidFill>
              </a:rPr>
              <a:t>Moabieten</a:t>
            </a:r>
            <a:r>
              <a:rPr lang="nl-NL" sz="2400" dirty="0" smtClean="0">
                <a:solidFill>
                  <a:schemeClr val="bg1"/>
                </a:solidFill>
              </a:rPr>
              <a:t> raakten slaags met de bewoners van het </a:t>
            </a:r>
            <a:r>
              <a:rPr lang="nl-NL" sz="2400" dirty="0" err="1" smtClean="0">
                <a:solidFill>
                  <a:schemeClr val="bg1"/>
                </a:solidFill>
              </a:rPr>
              <a:t>Seïrgebergte</a:t>
            </a:r>
            <a:r>
              <a:rPr lang="nl-NL" sz="2400" dirty="0" smtClean="0">
                <a:solidFill>
                  <a:schemeClr val="bg1"/>
                </a:solidFill>
              </a:rPr>
              <a:t> en doodden hen tot de laatste man. En nadat ze met de bewoners van </a:t>
            </a:r>
            <a:r>
              <a:rPr lang="nl-NL" sz="2400" dirty="0" err="1" smtClean="0">
                <a:solidFill>
                  <a:schemeClr val="bg1"/>
                </a:solidFill>
              </a:rPr>
              <a:t>Seïr</a:t>
            </a:r>
            <a:r>
              <a:rPr lang="nl-NL" sz="2400" dirty="0" smtClean="0">
                <a:solidFill>
                  <a:schemeClr val="bg1"/>
                </a:solidFill>
              </a:rPr>
              <a:t> hadden afgerekend, stortten ze zich op elkaar.</a:t>
            </a:r>
            <a:endParaRPr lang="nl-NL" sz="2400" b="1"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5218974"/>
            <a:ext cx="4283968" cy="1639026"/>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32240" y="332656"/>
            <a:ext cx="2073581" cy="1825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323528" y="332656"/>
            <a:ext cx="8210872" cy="4608512"/>
          </a:xfrm>
        </p:spPr>
        <p:txBody>
          <a:bodyPr>
            <a:normAutofit lnSpcReduction="10000"/>
          </a:bodyPr>
          <a:lstStyle/>
          <a:p>
            <a:pPr algn="l"/>
            <a:r>
              <a:rPr lang="nl-NL" sz="2400" b="1" dirty="0" smtClean="0">
                <a:solidFill>
                  <a:schemeClr val="bg1"/>
                </a:solidFill>
              </a:rPr>
              <a:t>Ezra 3</a:t>
            </a:r>
            <a:r>
              <a:rPr lang="nl-NL" sz="2400" b="1" dirty="0" smtClean="0">
                <a:solidFill>
                  <a:schemeClr val="bg1"/>
                </a:solidFill>
              </a:rPr>
              <a:t>: 10 </a:t>
            </a:r>
            <a:r>
              <a:rPr lang="nl-NL" sz="2400" b="1" dirty="0" smtClean="0">
                <a:solidFill>
                  <a:schemeClr val="bg1"/>
                </a:solidFill>
              </a:rPr>
              <a:t>en 11</a:t>
            </a:r>
          </a:p>
          <a:p>
            <a:pPr algn="l"/>
            <a:endParaRPr lang="nl-NL" sz="2400" dirty="0" smtClean="0">
              <a:solidFill>
                <a:schemeClr val="bg1"/>
              </a:solidFill>
            </a:endParaRPr>
          </a:p>
          <a:p>
            <a:pPr algn="l"/>
            <a:r>
              <a:rPr lang="nl-NL" sz="2400" dirty="0" smtClean="0">
                <a:solidFill>
                  <a:schemeClr val="bg1"/>
                </a:solidFill>
              </a:rPr>
              <a:t>Terwijl de bouwers de fundamenten van het </a:t>
            </a:r>
            <a:endParaRPr lang="nl-NL" sz="2400" dirty="0" smtClean="0">
              <a:solidFill>
                <a:schemeClr val="bg1"/>
              </a:solidFill>
            </a:endParaRPr>
          </a:p>
          <a:p>
            <a:pPr algn="l"/>
            <a:r>
              <a:rPr lang="nl-NL" sz="2400" dirty="0" smtClean="0">
                <a:solidFill>
                  <a:schemeClr val="bg1"/>
                </a:solidFill>
              </a:rPr>
              <a:t>heiligdom </a:t>
            </a:r>
            <a:r>
              <a:rPr lang="nl-NL" sz="2400" dirty="0" smtClean="0">
                <a:solidFill>
                  <a:schemeClr val="bg1"/>
                </a:solidFill>
              </a:rPr>
              <a:t>van de HEER legden, stelden de </a:t>
            </a:r>
            <a:endParaRPr lang="nl-NL" sz="2400" dirty="0" smtClean="0">
              <a:solidFill>
                <a:schemeClr val="bg1"/>
              </a:solidFill>
            </a:endParaRPr>
          </a:p>
          <a:p>
            <a:pPr algn="l"/>
            <a:r>
              <a:rPr lang="nl-NL" sz="2400" dirty="0" smtClean="0">
                <a:solidFill>
                  <a:schemeClr val="bg1"/>
                </a:solidFill>
              </a:rPr>
              <a:t>priesters</a:t>
            </a:r>
            <a:r>
              <a:rPr lang="nl-NL" sz="2400" dirty="0" smtClean="0">
                <a:solidFill>
                  <a:schemeClr val="bg1"/>
                </a:solidFill>
              </a:rPr>
              <a:t>, gekleed in ambtsgewaad, zich op met </a:t>
            </a:r>
            <a:endParaRPr lang="nl-NL" sz="2400" dirty="0" smtClean="0">
              <a:solidFill>
                <a:schemeClr val="bg1"/>
              </a:solidFill>
            </a:endParaRPr>
          </a:p>
          <a:p>
            <a:pPr algn="l"/>
            <a:r>
              <a:rPr lang="nl-NL" sz="2400" dirty="0" smtClean="0">
                <a:solidFill>
                  <a:schemeClr val="bg1"/>
                </a:solidFill>
              </a:rPr>
              <a:t>trompetten</a:t>
            </a:r>
            <a:r>
              <a:rPr lang="nl-NL" sz="2400" dirty="0" smtClean="0">
                <a:solidFill>
                  <a:schemeClr val="bg1"/>
                </a:solidFill>
              </a:rPr>
              <a:t>, en de Levieten, de nakomelingen van </a:t>
            </a:r>
            <a:r>
              <a:rPr lang="nl-NL" sz="2400" dirty="0" err="1" smtClean="0">
                <a:solidFill>
                  <a:schemeClr val="bg1"/>
                </a:solidFill>
              </a:rPr>
              <a:t>Asaf</a:t>
            </a:r>
            <a:r>
              <a:rPr lang="nl-NL" sz="2400" dirty="0" smtClean="0">
                <a:solidFill>
                  <a:schemeClr val="bg1"/>
                </a:solidFill>
              </a:rPr>
              <a:t>, stelden zich op met cimbalen, om de HEER te prijzen volgens </a:t>
            </a:r>
          </a:p>
          <a:p>
            <a:pPr algn="l"/>
            <a:r>
              <a:rPr lang="nl-NL" sz="2400" dirty="0" smtClean="0">
                <a:solidFill>
                  <a:schemeClr val="bg1"/>
                </a:solidFill>
              </a:rPr>
              <a:t>de aanwijzingen van David, de koning van Israël. Zij dankten en prezen de HEER, en ze zongen in beurtzang: ‘Hij is goed, eeuwig duurt zijn trouw aan Israël.’ Heel het volk begon daarop luid te juichen en de HEER te prijzen omdat de fundamenten van de tempel van de HEER werden gelegd. </a:t>
            </a:r>
            <a:endParaRPr lang="nl-NL" sz="2400" b="1" dirty="0" smtClean="0">
              <a:solidFill>
                <a:schemeClr val="bg1"/>
              </a:solidFill>
            </a:endParaRP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32240" y="332656"/>
            <a:ext cx="2073581" cy="1825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323528" y="332656"/>
            <a:ext cx="8210872" cy="4608512"/>
          </a:xfrm>
        </p:spPr>
        <p:txBody>
          <a:bodyPr>
            <a:normAutofit lnSpcReduction="10000"/>
          </a:bodyPr>
          <a:lstStyle/>
          <a:p>
            <a:pPr algn="l"/>
            <a:r>
              <a:rPr lang="nl-NL" sz="2400" b="1" dirty="0" smtClean="0">
                <a:solidFill>
                  <a:schemeClr val="bg1"/>
                </a:solidFill>
              </a:rPr>
              <a:t>Handelingen 16: </a:t>
            </a:r>
            <a:r>
              <a:rPr lang="nl-NL" sz="2400" b="1" dirty="0" smtClean="0">
                <a:solidFill>
                  <a:schemeClr val="bg1"/>
                </a:solidFill>
              </a:rPr>
              <a:t>22-25</a:t>
            </a:r>
            <a:endParaRPr lang="nl-NL" sz="2400" dirty="0" smtClean="0">
              <a:solidFill>
                <a:schemeClr val="bg1"/>
              </a:solidFill>
            </a:endParaRPr>
          </a:p>
          <a:p>
            <a:pPr algn="l"/>
            <a:r>
              <a:rPr lang="nl-NL" sz="2400" dirty="0" smtClean="0">
                <a:solidFill>
                  <a:schemeClr val="bg1"/>
                </a:solidFill>
              </a:rPr>
              <a:t>Ook de verzamelde menigte keerde zich tegen </a:t>
            </a:r>
            <a:endParaRPr lang="nl-NL" sz="2400" dirty="0" smtClean="0">
              <a:solidFill>
                <a:schemeClr val="bg1"/>
              </a:solidFill>
            </a:endParaRPr>
          </a:p>
          <a:p>
            <a:pPr algn="l"/>
            <a:r>
              <a:rPr lang="nl-NL" sz="2400" dirty="0" smtClean="0">
                <a:solidFill>
                  <a:schemeClr val="bg1"/>
                </a:solidFill>
              </a:rPr>
              <a:t>Paulus </a:t>
            </a:r>
            <a:r>
              <a:rPr lang="nl-NL" sz="2400" dirty="0" smtClean="0">
                <a:solidFill>
                  <a:schemeClr val="bg1"/>
                </a:solidFill>
              </a:rPr>
              <a:t>en </a:t>
            </a:r>
            <a:r>
              <a:rPr lang="nl-NL" sz="2400" dirty="0" err="1" smtClean="0">
                <a:solidFill>
                  <a:schemeClr val="bg1"/>
                </a:solidFill>
              </a:rPr>
              <a:t>Silas</a:t>
            </a:r>
            <a:r>
              <a:rPr lang="nl-NL" sz="2400" dirty="0" smtClean="0">
                <a:solidFill>
                  <a:schemeClr val="bg1"/>
                </a:solidFill>
              </a:rPr>
              <a:t>, waarna de stadsbestuurders hun </a:t>
            </a:r>
            <a:endParaRPr lang="nl-NL" sz="2400" dirty="0" smtClean="0">
              <a:solidFill>
                <a:schemeClr val="bg1"/>
              </a:solidFill>
            </a:endParaRPr>
          </a:p>
          <a:p>
            <a:pPr algn="l"/>
            <a:r>
              <a:rPr lang="nl-NL" sz="2400" dirty="0" smtClean="0">
                <a:solidFill>
                  <a:schemeClr val="bg1"/>
                </a:solidFill>
              </a:rPr>
              <a:t>de </a:t>
            </a:r>
            <a:r>
              <a:rPr lang="nl-NL" sz="2400" dirty="0" smtClean="0">
                <a:solidFill>
                  <a:schemeClr val="bg1"/>
                </a:solidFill>
              </a:rPr>
              <a:t>kleren van het lijf lieten scheuren en bevel </a:t>
            </a:r>
            <a:endParaRPr lang="nl-NL" sz="2400" dirty="0" smtClean="0">
              <a:solidFill>
                <a:schemeClr val="bg1"/>
              </a:solidFill>
            </a:endParaRPr>
          </a:p>
          <a:p>
            <a:pPr algn="l"/>
            <a:r>
              <a:rPr lang="nl-NL" sz="2400" dirty="0" smtClean="0">
                <a:solidFill>
                  <a:schemeClr val="bg1"/>
                </a:solidFill>
              </a:rPr>
              <a:t>g</a:t>
            </a:r>
            <a:r>
              <a:rPr lang="nl-NL" sz="2400" dirty="0" smtClean="0">
                <a:solidFill>
                  <a:schemeClr val="bg1"/>
                </a:solidFill>
              </a:rPr>
              <a:t>aven hen </a:t>
            </a:r>
            <a:r>
              <a:rPr lang="nl-NL" sz="2400" dirty="0" smtClean="0">
                <a:solidFill>
                  <a:schemeClr val="bg1"/>
                </a:solidFill>
              </a:rPr>
              <a:t>met stokslagen te straffen. Nadat ze een </a:t>
            </a:r>
            <a:endParaRPr lang="nl-NL" sz="2400" dirty="0" smtClean="0">
              <a:solidFill>
                <a:schemeClr val="bg1"/>
              </a:solidFill>
            </a:endParaRPr>
          </a:p>
          <a:p>
            <a:pPr algn="l"/>
            <a:r>
              <a:rPr lang="nl-NL" sz="2400" dirty="0" smtClean="0">
                <a:solidFill>
                  <a:schemeClr val="bg1"/>
                </a:solidFill>
              </a:rPr>
              <a:t>groot </a:t>
            </a:r>
            <a:r>
              <a:rPr lang="nl-NL" sz="2400" dirty="0" smtClean="0">
                <a:solidFill>
                  <a:schemeClr val="bg1"/>
                </a:solidFill>
              </a:rPr>
              <a:t>aantal slagen hadden gekregen, werden ze opgesloten in de gevangenis, waar de gevangenbewaarder opdracht kreeg hen streng te bewaken. Overeenkomstig dit bevel bracht hij hen naar de binnenste kerker en sloot hun voeten in het blok. Om middernacht waren Paulus en </a:t>
            </a:r>
            <a:r>
              <a:rPr lang="nl-NL" sz="2400" dirty="0" err="1" smtClean="0">
                <a:solidFill>
                  <a:schemeClr val="bg1"/>
                </a:solidFill>
              </a:rPr>
              <a:t>Silas</a:t>
            </a:r>
            <a:r>
              <a:rPr lang="nl-NL" sz="2400" dirty="0" smtClean="0">
                <a:solidFill>
                  <a:schemeClr val="bg1"/>
                </a:solidFill>
              </a:rPr>
              <a:t> aan het bidden en zongen ze lofliederen voor God. De andere gevangenen luisterden aandachtig naar hen.</a:t>
            </a: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6732240" y="332656"/>
            <a:ext cx="2073581" cy="18258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323528" y="332656"/>
            <a:ext cx="8210872" cy="4608512"/>
          </a:xfrm>
        </p:spPr>
        <p:txBody>
          <a:bodyPr>
            <a:normAutofit/>
          </a:bodyPr>
          <a:lstStyle/>
          <a:p>
            <a:pPr algn="l"/>
            <a:r>
              <a:rPr lang="nl-NL" sz="2400" b="1" dirty="0" smtClean="0">
                <a:solidFill>
                  <a:schemeClr val="bg1"/>
                </a:solidFill>
              </a:rPr>
              <a:t>Openbaring </a:t>
            </a:r>
            <a:r>
              <a:rPr lang="nl-NL" sz="2400" b="1" dirty="0" smtClean="0">
                <a:solidFill>
                  <a:schemeClr val="bg1"/>
                </a:solidFill>
              </a:rPr>
              <a:t>15:3-4</a:t>
            </a:r>
            <a:endParaRPr lang="nl-NL" sz="2400" dirty="0" smtClean="0">
              <a:solidFill>
                <a:schemeClr val="bg1"/>
              </a:solidFill>
            </a:endParaRPr>
          </a:p>
          <a:p>
            <a:pPr algn="l"/>
            <a:r>
              <a:rPr lang="nl-NL" sz="2400" dirty="0" smtClean="0">
                <a:solidFill>
                  <a:schemeClr val="bg1"/>
                </a:solidFill>
              </a:rPr>
              <a:t>Ze zongen het lied van Gods dienaar Mozes en </a:t>
            </a:r>
            <a:endParaRPr lang="nl-NL" sz="2400" dirty="0" smtClean="0">
              <a:solidFill>
                <a:schemeClr val="bg1"/>
              </a:solidFill>
            </a:endParaRPr>
          </a:p>
          <a:p>
            <a:pPr algn="l"/>
            <a:r>
              <a:rPr lang="nl-NL" sz="2400" dirty="0" smtClean="0">
                <a:solidFill>
                  <a:schemeClr val="bg1"/>
                </a:solidFill>
              </a:rPr>
              <a:t>het </a:t>
            </a:r>
            <a:r>
              <a:rPr lang="nl-NL" sz="2400" dirty="0" smtClean="0">
                <a:solidFill>
                  <a:schemeClr val="bg1"/>
                </a:solidFill>
              </a:rPr>
              <a:t>lied van het lam: ‘Groot en wonderbaarlijk </a:t>
            </a:r>
            <a:endParaRPr lang="nl-NL" sz="2400" dirty="0" smtClean="0">
              <a:solidFill>
                <a:schemeClr val="bg1"/>
              </a:solidFill>
            </a:endParaRPr>
          </a:p>
          <a:p>
            <a:pPr algn="l"/>
            <a:r>
              <a:rPr lang="nl-NL" sz="2400" dirty="0" smtClean="0">
                <a:solidFill>
                  <a:schemeClr val="bg1"/>
                </a:solidFill>
              </a:rPr>
              <a:t>zijn </a:t>
            </a:r>
            <a:r>
              <a:rPr lang="nl-NL" sz="2400" dirty="0" smtClean="0">
                <a:solidFill>
                  <a:schemeClr val="bg1"/>
                </a:solidFill>
              </a:rPr>
              <a:t>uw werken, Heer, onze God, Almachtige, </a:t>
            </a:r>
            <a:endParaRPr lang="nl-NL" sz="2400" dirty="0" smtClean="0">
              <a:solidFill>
                <a:schemeClr val="bg1"/>
              </a:solidFill>
            </a:endParaRPr>
          </a:p>
          <a:p>
            <a:pPr algn="l"/>
            <a:r>
              <a:rPr lang="nl-NL" sz="2400" dirty="0" smtClean="0">
                <a:solidFill>
                  <a:schemeClr val="bg1"/>
                </a:solidFill>
              </a:rPr>
              <a:t>rechtvaardig </a:t>
            </a:r>
            <a:r>
              <a:rPr lang="nl-NL" sz="2400" dirty="0" smtClean="0">
                <a:solidFill>
                  <a:schemeClr val="bg1"/>
                </a:solidFill>
              </a:rPr>
              <a:t>en betrouwbaar is uw bestuur, </a:t>
            </a:r>
          </a:p>
          <a:p>
            <a:pPr algn="l"/>
            <a:r>
              <a:rPr lang="nl-NL" sz="2400" dirty="0" smtClean="0">
                <a:solidFill>
                  <a:schemeClr val="bg1"/>
                </a:solidFill>
              </a:rPr>
              <a:t>vorst van de volken. Wie zou u, Heer, niet vereren, uw naam niet prijzen? Want u alleen bent heilig. Alle volken zullen komen en zich voor u neerbuigen, want uw rechtvaardige daden zijn geopenbaard.’</a:t>
            </a: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kerkdienst</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collecte</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doop en het avondmaal</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begroetingen in de dienst</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4898503" cy="4251920"/>
          </a:xfrm>
        </p:spPr>
        <p:txBody>
          <a:bodyPr>
            <a:normAutofit/>
          </a:bodyPr>
          <a:lstStyle/>
          <a:p>
            <a:pPr algn="l">
              <a:lnSpc>
                <a:spcPct val="80000"/>
              </a:lnSpc>
            </a:pPr>
            <a:r>
              <a:rPr lang="nl-NL" b="1" dirty="0" smtClean="0">
                <a:solidFill>
                  <a:schemeClr val="bg1"/>
                </a:solidFill>
              </a:rPr>
              <a:t>Psalm 124</a:t>
            </a:r>
            <a:r>
              <a:rPr lang="nl-NL" b="1" dirty="0" smtClean="0">
                <a:solidFill>
                  <a:schemeClr val="bg1"/>
                </a:solidFill>
              </a:rPr>
              <a:t>: 8</a:t>
            </a:r>
            <a:endParaRPr lang="nl-NL" b="1" dirty="0" smtClean="0">
              <a:solidFill>
                <a:schemeClr val="bg1"/>
              </a:solidFill>
            </a:endParaRPr>
          </a:p>
          <a:p>
            <a:pPr algn="l">
              <a:lnSpc>
                <a:spcPct val="80000"/>
              </a:lnSpc>
            </a:pPr>
            <a:endParaRPr lang="nl-NL" dirty="0" smtClean="0">
              <a:solidFill>
                <a:schemeClr val="bg1"/>
              </a:solidFill>
            </a:endParaRPr>
          </a:p>
          <a:p>
            <a:pPr algn="l">
              <a:lnSpc>
                <a:spcPct val="80000"/>
              </a:lnSpc>
            </a:pPr>
            <a:r>
              <a:rPr lang="nl-NL" dirty="0" smtClean="0">
                <a:solidFill>
                  <a:schemeClr val="bg1"/>
                </a:solidFill>
              </a:rPr>
              <a:t>Onze </a:t>
            </a:r>
            <a:r>
              <a:rPr lang="nl-NL" dirty="0" smtClean="0">
                <a:solidFill>
                  <a:schemeClr val="bg1"/>
                </a:solidFill>
              </a:rPr>
              <a:t>hulp is de naam van de HEER die hemel en aarde gemaakt heeft.</a:t>
            </a: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7922840" cy="4536504"/>
          </a:xfrm>
        </p:spPr>
        <p:txBody>
          <a:bodyPr>
            <a:normAutofit lnSpcReduction="10000"/>
          </a:bodyPr>
          <a:lstStyle/>
          <a:p>
            <a:pPr algn="l">
              <a:lnSpc>
                <a:spcPct val="80000"/>
              </a:lnSpc>
            </a:pPr>
            <a:r>
              <a:rPr lang="nl-NL" sz="2400" b="1" dirty="0" smtClean="0">
                <a:solidFill>
                  <a:schemeClr val="bg1"/>
                </a:solidFill>
              </a:rPr>
              <a:t>1 Korintiërs  1:3</a:t>
            </a:r>
          </a:p>
          <a:p>
            <a:pPr algn="l">
              <a:lnSpc>
                <a:spcPct val="80000"/>
              </a:lnSpc>
            </a:pPr>
            <a:r>
              <a:rPr lang="nl-NL" sz="2400" dirty="0" smtClean="0">
                <a:solidFill>
                  <a:schemeClr val="bg1"/>
                </a:solidFill>
              </a:rPr>
              <a:t>Genade zij u en vrede van God, onze </a:t>
            </a:r>
            <a:endParaRPr lang="nl-NL" sz="2400" dirty="0" smtClean="0">
              <a:solidFill>
                <a:schemeClr val="bg1"/>
              </a:solidFill>
            </a:endParaRPr>
          </a:p>
          <a:p>
            <a:pPr algn="l">
              <a:lnSpc>
                <a:spcPct val="80000"/>
              </a:lnSpc>
            </a:pPr>
            <a:r>
              <a:rPr lang="nl-NL" sz="2400" dirty="0" smtClean="0">
                <a:solidFill>
                  <a:schemeClr val="bg1"/>
                </a:solidFill>
              </a:rPr>
              <a:t>Vader</a:t>
            </a:r>
            <a:r>
              <a:rPr lang="nl-NL" sz="2400" dirty="0" smtClean="0">
                <a:solidFill>
                  <a:schemeClr val="bg1"/>
                </a:solidFill>
              </a:rPr>
              <a:t>, en van de Heer Jezus Christus. </a:t>
            </a:r>
            <a:endParaRPr lang="nl-NL" sz="2400" dirty="0" smtClean="0">
              <a:solidFill>
                <a:schemeClr val="bg1"/>
              </a:solidFill>
            </a:endParaRPr>
          </a:p>
          <a:p>
            <a:pPr algn="l">
              <a:lnSpc>
                <a:spcPct val="80000"/>
              </a:lnSpc>
            </a:pPr>
            <a:endParaRPr lang="nl-NL" sz="2400" b="1" dirty="0" smtClean="0">
              <a:solidFill>
                <a:schemeClr val="bg1"/>
              </a:solidFill>
            </a:endParaRPr>
          </a:p>
          <a:p>
            <a:pPr algn="l">
              <a:lnSpc>
                <a:spcPct val="80000"/>
              </a:lnSpc>
            </a:pPr>
            <a:r>
              <a:rPr lang="nl-NL" sz="2400" b="1" dirty="0" smtClean="0">
                <a:solidFill>
                  <a:schemeClr val="bg1"/>
                </a:solidFill>
              </a:rPr>
              <a:t>1 Timoteüs 1:2b</a:t>
            </a:r>
          </a:p>
          <a:p>
            <a:pPr algn="l">
              <a:lnSpc>
                <a:spcPct val="80000"/>
              </a:lnSpc>
            </a:pPr>
            <a:r>
              <a:rPr lang="nl-NL" sz="2400" dirty="0" smtClean="0">
                <a:solidFill>
                  <a:schemeClr val="bg1"/>
                </a:solidFill>
              </a:rPr>
              <a:t>Genade, barmhartigheid en vrede van </a:t>
            </a:r>
            <a:endParaRPr lang="nl-NL" sz="2400" dirty="0" smtClean="0">
              <a:solidFill>
                <a:schemeClr val="bg1"/>
              </a:solidFill>
            </a:endParaRPr>
          </a:p>
          <a:p>
            <a:pPr algn="l">
              <a:lnSpc>
                <a:spcPct val="80000"/>
              </a:lnSpc>
            </a:pPr>
            <a:r>
              <a:rPr lang="nl-NL" sz="2400" dirty="0" smtClean="0">
                <a:solidFill>
                  <a:schemeClr val="bg1"/>
                </a:solidFill>
              </a:rPr>
              <a:t>God</a:t>
            </a:r>
            <a:r>
              <a:rPr lang="nl-NL" sz="2400" dirty="0" smtClean="0">
                <a:solidFill>
                  <a:schemeClr val="bg1"/>
                </a:solidFill>
              </a:rPr>
              <a:t>, de Vader, en van Christus Jezus, </a:t>
            </a:r>
            <a:endParaRPr lang="nl-NL" sz="2400" dirty="0" smtClean="0">
              <a:solidFill>
                <a:schemeClr val="bg1"/>
              </a:solidFill>
            </a:endParaRPr>
          </a:p>
          <a:p>
            <a:pPr algn="l">
              <a:lnSpc>
                <a:spcPct val="80000"/>
              </a:lnSpc>
            </a:pPr>
            <a:r>
              <a:rPr lang="nl-NL" sz="2400" dirty="0" smtClean="0">
                <a:solidFill>
                  <a:schemeClr val="bg1"/>
                </a:solidFill>
              </a:rPr>
              <a:t>onze </a:t>
            </a:r>
            <a:r>
              <a:rPr lang="nl-NL" sz="2400" dirty="0" smtClean="0">
                <a:solidFill>
                  <a:schemeClr val="bg1"/>
                </a:solidFill>
              </a:rPr>
              <a:t>Heer! </a:t>
            </a:r>
            <a:endParaRPr lang="nl-NL" sz="2400" dirty="0" smtClean="0">
              <a:solidFill>
                <a:schemeClr val="bg1"/>
              </a:solidFill>
            </a:endParaRPr>
          </a:p>
          <a:p>
            <a:pPr algn="l">
              <a:lnSpc>
                <a:spcPct val="80000"/>
              </a:lnSpc>
            </a:pPr>
            <a:endParaRPr lang="nl-NL" sz="2400" b="1" dirty="0" smtClean="0">
              <a:solidFill>
                <a:schemeClr val="bg1"/>
              </a:solidFill>
            </a:endParaRPr>
          </a:p>
          <a:p>
            <a:pPr algn="l">
              <a:lnSpc>
                <a:spcPct val="80000"/>
              </a:lnSpc>
            </a:pPr>
            <a:r>
              <a:rPr lang="nl-NL" sz="2400" b="1" dirty="0" smtClean="0">
                <a:solidFill>
                  <a:schemeClr val="bg1"/>
                </a:solidFill>
              </a:rPr>
              <a:t>Openbaring 1:4</a:t>
            </a:r>
          </a:p>
          <a:p>
            <a:pPr algn="l">
              <a:lnSpc>
                <a:spcPct val="80000"/>
              </a:lnSpc>
            </a:pPr>
            <a:r>
              <a:rPr lang="nl-NL" sz="2400" dirty="0" smtClean="0">
                <a:solidFill>
                  <a:schemeClr val="bg1"/>
                </a:solidFill>
              </a:rPr>
              <a:t>Genade zij u en vrede van hem die is, die was en die komt, en van de zeven geesten voor zijn troon, en van Jezus Christus, de betrouwbare getuige, de eerstgeborene van de doden, de heerser over de vorsten van de aarde. </a:t>
            </a:r>
            <a:endParaRPr lang="nl-NL" sz="2400" b="1"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7922840" cy="4536504"/>
          </a:xfrm>
        </p:spPr>
        <p:txBody>
          <a:bodyPr>
            <a:normAutofit/>
          </a:bodyPr>
          <a:lstStyle/>
          <a:p>
            <a:pPr algn="l"/>
            <a:r>
              <a:rPr lang="nl-NL" sz="2400" b="1" dirty="0" err="1" smtClean="0">
                <a:solidFill>
                  <a:schemeClr val="bg1"/>
                </a:solidFill>
              </a:rPr>
              <a:t>Numeri</a:t>
            </a:r>
            <a:r>
              <a:rPr lang="nl-NL" sz="2400" b="1" dirty="0" smtClean="0">
                <a:solidFill>
                  <a:schemeClr val="bg1"/>
                </a:solidFill>
              </a:rPr>
              <a:t> 6: 24-26</a:t>
            </a:r>
          </a:p>
          <a:p>
            <a:pPr algn="l"/>
            <a:r>
              <a:rPr lang="nl-NL" sz="2400" dirty="0" smtClean="0">
                <a:solidFill>
                  <a:schemeClr val="bg1"/>
                </a:solidFill>
              </a:rPr>
              <a:t>Moge de HEER u zegenen en u </a:t>
            </a:r>
            <a:endParaRPr lang="nl-NL" sz="2400" dirty="0" smtClean="0">
              <a:solidFill>
                <a:schemeClr val="bg1"/>
              </a:solidFill>
            </a:endParaRPr>
          </a:p>
          <a:p>
            <a:pPr algn="l"/>
            <a:r>
              <a:rPr lang="nl-NL" sz="2400" dirty="0" smtClean="0">
                <a:solidFill>
                  <a:schemeClr val="bg1"/>
                </a:solidFill>
              </a:rPr>
              <a:t>beschermen</a:t>
            </a:r>
            <a:r>
              <a:rPr lang="nl-NL" sz="2400" dirty="0" smtClean="0">
                <a:solidFill>
                  <a:schemeClr val="bg1"/>
                </a:solidFill>
              </a:rPr>
              <a:t>, moge de HEER het licht </a:t>
            </a:r>
            <a:endParaRPr lang="nl-NL" sz="2400" dirty="0" smtClean="0">
              <a:solidFill>
                <a:schemeClr val="bg1"/>
              </a:solidFill>
            </a:endParaRPr>
          </a:p>
          <a:p>
            <a:pPr algn="l"/>
            <a:r>
              <a:rPr lang="nl-NL" sz="2400" dirty="0" smtClean="0">
                <a:solidFill>
                  <a:schemeClr val="bg1"/>
                </a:solidFill>
              </a:rPr>
              <a:t>van </a:t>
            </a:r>
            <a:r>
              <a:rPr lang="nl-NL" sz="2400" dirty="0" smtClean="0">
                <a:solidFill>
                  <a:schemeClr val="bg1"/>
                </a:solidFill>
              </a:rPr>
              <a:t>zijn gelaat over u doen schijnen </a:t>
            </a:r>
            <a:endParaRPr lang="nl-NL" sz="2400" dirty="0" smtClean="0">
              <a:solidFill>
                <a:schemeClr val="bg1"/>
              </a:solidFill>
            </a:endParaRPr>
          </a:p>
          <a:p>
            <a:pPr algn="l"/>
            <a:r>
              <a:rPr lang="nl-NL" sz="2400" dirty="0" smtClean="0">
                <a:solidFill>
                  <a:schemeClr val="bg1"/>
                </a:solidFill>
              </a:rPr>
              <a:t>en </a:t>
            </a:r>
            <a:r>
              <a:rPr lang="nl-NL" sz="2400" dirty="0" smtClean="0">
                <a:solidFill>
                  <a:schemeClr val="bg1"/>
                </a:solidFill>
              </a:rPr>
              <a:t>u genadig zijn, moge de HEER u zijn </a:t>
            </a:r>
            <a:endParaRPr lang="nl-NL" sz="2400" dirty="0" smtClean="0">
              <a:solidFill>
                <a:schemeClr val="bg1"/>
              </a:solidFill>
            </a:endParaRPr>
          </a:p>
          <a:p>
            <a:pPr algn="l"/>
            <a:r>
              <a:rPr lang="nl-NL" sz="2400" dirty="0" smtClean="0">
                <a:solidFill>
                  <a:schemeClr val="bg1"/>
                </a:solidFill>
              </a:rPr>
              <a:t>gelaat </a:t>
            </a:r>
            <a:r>
              <a:rPr lang="nl-NL" sz="2400" dirty="0" smtClean="0">
                <a:solidFill>
                  <a:schemeClr val="bg1"/>
                </a:solidFill>
              </a:rPr>
              <a:t>toewenden en u vrede geven.</a:t>
            </a:r>
          </a:p>
          <a:p>
            <a:pPr algn="l"/>
            <a:endParaRPr lang="nl-NL" sz="2400" b="1" dirty="0" smtClean="0">
              <a:solidFill>
                <a:schemeClr val="bg1"/>
              </a:solidFill>
            </a:endParaRPr>
          </a:p>
          <a:p>
            <a:pPr algn="l"/>
            <a:r>
              <a:rPr lang="nl-NL" sz="2400" b="1" dirty="0" smtClean="0">
                <a:solidFill>
                  <a:schemeClr val="bg1"/>
                </a:solidFill>
              </a:rPr>
              <a:t>2 Korintiërs 13:13</a:t>
            </a:r>
          </a:p>
          <a:p>
            <a:pPr algn="l"/>
            <a:r>
              <a:rPr lang="nl-NL" sz="2400" dirty="0" smtClean="0">
                <a:solidFill>
                  <a:schemeClr val="bg1"/>
                </a:solidFill>
              </a:rPr>
              <a:t>De genade van de Heer Jezus Christus, de liefde van God en de eenheid met de heilige Geest zij met u allen.</a:t>
            </a:r>
            <a:endParaRPr lang="nl-NL" sz="2400" b="1" dirty="0" smtClean="0">
              <a:solidFill>
                <a:schemeClr val="bg1"/>
              </a:solidFill>
            </a:endParaRPr>
          </a:p>
          <a:p>
            <a:pPr algn="l">
              <a:lnSpc>
                <a:spcPct val="80000"/>
              </a:lnSpc>
            </a:pPr>
            <a:endParaRPr lang="nl-NL" sz="2400" b="1"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Lezen uit de Bijbel</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548680"/>
            <a:ext cx="4898503" cy="4251920"/>
          </a:xfrm>
        </p:spPr>
        <p:txBody>
          <a:bodyPr>
            <a:normAutofit/>
          </a:bodyPr>
          <a:lstStyle/>
          <a:p>
            <a:pPr algn="l"/>
            <a:r>
              <a:rPr lang="nl-NL" sz="2800" b="1" dirty="0" smtClean="0">
                <a:solidFill>
                  <a:schemeClr val="bg1"/>
                </a:solidFill>
              </a:rPr>
              <a:t>Romeinen 10: 14  en </a:t>
            </a:r>
            <a:r>
              <a:rPr lang="nl-NL" sz="2800" b="1" dirty="0" smtClean="0">
                <a:solidFill>
                  <a:schemeClr val="bg1"/>
                </a:solidFill>
              </a:rPr>
              <a:t>17</a:t>
            </a:r>
          </a:p>
          <a:p>
            <a:pPr algn="l"/>
            <a:r>
              <a:rPr lang="nl-NL" sz="2800" dirty="0" smtClean="0">
                <a:solidFill>
                  <a:schemeClr val="bg1"/>
                </a:solidFill>
              </a:rPr>
              <a:t>Maar </a:t>
            </a:r>
            <a:r>
              <a:rPr lang="nl-NL" sz="2800" dirty="0" smtClean="0">
                <a:solidFill>
                  <a:schemeClr val="bg1"/>
                </a:solidFill>
              </a:rPr>
              <a:t>hoe kunnen ze hem aanroepen als ze niet in hem geloven? En hoe kunnen ze in hem geloven als ze niet over hem hebben gehoord? En hoe kunnen ze over hem horen als hij niet verkondigd wordt?</a:t>
            </a:r>
          </a:p>
          <a:p>
            <a:pPr algn="l">
              <a:lnSpc>
                <a:spcPct val="80000"/>
              </a:lnSpc>
            </a:pPr>
            <a:endParaRPr lang="nl-NL" sz="24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508104" y="332656"/>
            <a:ext cx="3297717" cy="29037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el 1"/>
          <p:cNvSpPr>
            <a:spLocks noGrp="1"/>
          </p:cNvSpPr>
          <p:nvPr>
            <p:ph type="ctrTitle"/>
          </p:nvPr>
        </p:nvSpPr>
        <p:spPr>
          <a:xfrm>
            <a:off x="5292080" y="5805264"/>
            <a:ext cx="3581400" cy="819150"/>
          </a:xfrm>
        </p:spPr>
        <p:txBody>
          <a:bodyPr>
            <a:normAutofit fontScale="90000"/>
          </a:bodyPr>
          <a:lstStyle/>
          <a:p>
            <a:pPr algn="l"/>
            <a:r>
              <a:rPr lang="nl-NL" sz="3200" b="1" dirty="0" smtClean="0">
                <a:solidFill>
                  <a:schemeClr val="bg1"/>
                </a:solidFill>
              </a:rPr>
              <a:t>Les 4 </a:t>
            </a:r>
            <a:br>
              <a:rPr lang="nl-NL" sz="3200" b="1" dirty="0" smtClean="0">
                <a:solidFill>
                  <a:schemeClr val="bg1"/>
                </a:solidFill>
              </a:rPr>
            </a:br>
            <a:r>
              <a:rPr lang="nl-NL" sz="3200" b="1" dirty="0" smtClean="0">
                <a:solidFill>
                  <a:schemeClr val="bg1"/>
                </a:solidFill>
              </a:rPr>
              <a:t>Vieren in de kerk</a:t>
            </a:r>
            <a:br>
              <a:rPr lang="nl-NL" sz="3200" b="1" dirty="0" smtClean="0">
                <a:solidFill>
                  <a:schemeClr val="bg1"/>
                </a:solidFill>
              </a:rPr>
            </a:br>
            <a:endParaRPr lang="nl-NL" sz="3200" b="1" dirty="0" smtClean="0">
              <a:solidFill>
                <a:schemeClr val="bg1"/>
              </a:solidFill>
            </a:endParaRPr>
          </a:p>
        </p:txBody>
      </p:sp>
      <p:sp>
        <p:nvSpPr>
          <p:cNvPr id="3" name="Ondertitel 2"/>
          <p:cNvSpPr>
            <a:spLocks noGrp="1"/>
          </p:cNvSpPr>
          <p:nvPr>
            <p:ph type="subTitle" idx="1"/>
          </p:nvPr>
        </p:nvSpPr>
        <p:spPr>
          <a:xfrm>
            <a:off x="609600" y="3573016"/>
            <a:ext cx="7922840" cy="1227584"/>
          </a:xfrm>
        </p:spPr>
        <p:txBody>
          <a:bodyPr>
            <a:normAutofit/>
          </a:bodyPr>
          <a:lstStyle/>
          <a:p>
            <a:pPr algn="l">
              <a:lnSpc>
                <a:spcPct val="80000"/>
              </a:lnSpc>
            </a:pPr>
            <a:r>
              <a:rPr lang="nl-NL" sz="4000" dirty="0" smtClean="0">
                <a:solidFill>
                  <a:schemeClr val="bg1"/>
                </a:solidFill>
              </a:rPr>
              <a:t>De preek</a:t>
            </a:r>
            <a:endParaRPr lang="nl-NL" sz="4000" dirty="0" smtClean="0">
              <a:solidFill>
                <a:schemeClr val="bg1"/>
              </a:solidFill>
            </a:endParaRPr>
          </a:p>
        </p:txBody>
      </p:sp>
      <p:pic>
        <p:nvPicPr>
          <p:cNvPr id="14340"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4868863"/>
            <a:ext cx="5199063" cy="1989137"/>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hema">
  <a:themeElements>
    <a:clrScheme name="Aangepast 1">
      <a:dk1>
        <a:srgbClr val="42547F"/>
      </a:dk1>
      <a:lt1>
        <a:sysClr val="window" lastClr="FFFFFF"/>
      </a:lt1>
      <a:dk2>
        <a:srgbClr val="FECEAE"/>
      </a:dk2>
      <a:lt2>
        <a:srgbClr val="C00000"/>
      </a:lt2>
      <a:accent1>
        <a:srgbClr val="F19E90"/>
      </a:accent1>
      <a:accent2>
        <a:srgbClr val="002060"/>
      </a:accent2>
      <a:accent3>
        <a:srgbClr val="49C802"/>
      </a:accent3>
      <a:accent4>
        <a:srgbClr val="F5CD2D"/>
      </a:accent4>
      <a:accent5>
        <a:srgbClr val="AEBAD5"/>
      </a:accent5>
      <a:accent6>
        <a:srgbClr val="777C84"/>
      </a:accent6>
      <a:hlink>
        <a:srgbClr val="D2611C"/>
      </a:hlink>
      <a:folHlink>
        <a:srgbClr val="3B435B"/>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968</Words>
  <Application>Microsoft Office PowerPoint</Application>
  <PresentationFormat>Diavoorstelling (4:3)</PresentationFormat>
  <Paragraphs>117</Paragraphs>
  <Slides>21</Slides>
  <Notes>21</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21</vt:i4>
      </vt:variant>
    </vt:vector>
  </HeadingPairs>
  <TitlesOfParts>
    <vt:vector size="24" baseType="lpstr">
      <vt:lpstr>Calibri</vt:lpstr>
      <vt:lpstr>Arial</vt:lpstr>
      <vt:lpstr>Office-thema</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lpstr>Les 4  Vieren in de kerk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24</cp:revision>
  <dcterms:created xsi:type="dcterms:W3CDTF">2011-08-15T13:01:05Z</dcterms:created>
  <dcterms:modified xsi:type="dcterms:W3CDTF">2013-12-23T12:30:55Z</dcterms:modified>
</cp:coreProperties>
</file>