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4" r:id="rId3"/>
    <p:sldId id="265" r:id="rId4"/>
    <p:sldId id="266" r:id="rId5"/>
    <p:sldId id="259" r:id="rId6"/>
    <p:sldId id="267" r:id="rId7"/>
    <p:sldId id="268" r:id="rId8"/>
    <p:sldId id="269" r:id="rId9"/>
    <p:sldId id="270" r:id="rId10"/>
    <p:sldId id="262" r:id="rId11"/>
    <p:sldId id="263" r:id="rId12"/>
    <p:sldId id="271" r:id="rId13"/>
    <p:sldId id="272" r:id="rId1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5922388-8982-482F-9979-22B68BB01A21}" type="datetimeFigureOut">
              <a:rPr lang="nl-NL"/>
              <a:pPr>
                <a:defRPr/>
              </a:pPr>
              <a:t>4-2-2014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23CF061-4B27-42E0-B909-C4DFA7D70C07}"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8A06-BD49-4E8F-8BE1-A23C056B2D05}"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F601A1-6BBD-487D-A2D8-01F7802CCB7F}"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56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56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34745C-087F-4159-9596-AEC02463BE14}"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8A06-BD49-4E8F-8BE1-A23C056B2D05}"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8338E-098B-4464-ACA2-097FFBCE799F}" type="slidenum">
              <a:rPr lang="nl-NL"/>
              <a:pPr fontAlgn="base">
                <a:spcBef>
                  <a:spcPct val="0"/>
                </a:spcBef>
                <a:spcAft>
                  <a:spcPct val="0"/>
                </a:spcAft>
              </a:pPr>
              <a:t>13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8A06-BD49-4E8F-8BE1-A23C056B2D05}"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8A06-BD49-4E8F-8BE1-A23C056B2D05}"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8A06-BD49-4E8F-8BE1-A23C056B2D05}"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8338E-098B-4464-ACA2-097FFBCE799F}"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8A06-BD49-4E8F-8BE1-A23C056B2D05}"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8338E-098B-4464-ACA2-097FFBCE799F}"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8338E-098B-4464-ACA2-097FFBCE799F}"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8338E-098B-4464-ACA2-097FFBCE799F}"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F71DFB4D-4BF7-4ACA-9503-F62E43882383}" type="datetime1">
              <a:rPr lang="nl-NL"/>
              <a:pPr>
                <a:defRPr/>
              </a:pPr>
              <a:t>4-2-2014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7D218561-EFE6-40BE-95AE-876CC5B5BC28}"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5CE8D46-77E7-49E5-845C-588122F321F9}" type="datetime1">
              <a:rPr lang="nl-NL"/>
              <a:pPr>
                <a:defRPr/>
              </a:pPr>
              <a:t>4-2-2014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6667EAA7-E673-4250-BDF8-1C6993ECD759}"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A806272-78C7-444F-AE07-01C31485FB21}" type="datetime1">
              <a:rPr lang="nl-NL"/>
              <a:pPr>
                <a:defRPr/>
              </a:pPr>
              <a:t>4-2-2014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DD5F03D1-B9C1-4C03-AC18-E9E7C8693D2A}"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EE40174-4180-43D2-977F-EC889CE85727}" type="datetime1">
              <a:rPr lang="nl-NL"/>
              <a:pPr>
                <a:defRPr/>
              </a:pPr>
              <a:t>4-2-2014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2A214D3D-39BA-4A47-AE16-1B54CCE503E8}"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3B42BF86-A422-4C7F-AC54-41F8B3DAE1D9}" type="datetime1">
              <a:rPr lang="nl-NL"/>
              <a:pPr>
                <a:defRPr/>
              </a:pPr>
              <a:t>4-2-2014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96BCB182-E1E3-428E-A764-D7744EBB62EB}"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E899E3B6-FAD1-4722-9668-BF3886D2C25D}" type="datetime1">
              <a:rPr lang="nl-NL"/>
              <a:pPr>
                <a:defRPr/>
              </a:pPr>
              <a:t>4-2-2014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7D17F675-90C9-463F-8E7A-8E27B66DA75A}"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CF0FC4A0-C938-4926-A381-05AAB468FC66}" type="datetime1">
              <a:rPr lang="nl-NL"/>
              <a:pPr>
                <a:defRPr/>
              </a:pPr>
              <a:t>4-2-2014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5"/>
          <p:cNvSpPr>
            <a:spLocks noGrp="1"/>
          </p:cNvSpPr>
          <p:nvPr>
            <p:ph type="sldNum" sz="quarter" idx="12"/>
          </p:nvPr>
        </p:nvSpPr>
        <p:spPr/>
        <p:txBody>
          <a:bodyPr/>
          <a:lstStyle>
            <a:lvl1pPr>
              <a:defRPr/>
            </a:lvl1pPr>
          </a:lstStyle>
          <a:p>
            <a:pPr>
              <a:defRPr/>
            </a:pPr>
            <a:fld id="{88A94201-455F-48B0-97E2-57025DC424B9}"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F82D28ED-87D1-4117-AC2A-953FBC006126}" type="datetime1">
              <a:rPr lang="nl-NL"/>
              <a:pPr>
                <a:defRPr/>
              </a:pPr>
              <a:t>4-2-2014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5"/>
          <p:cNvSpPr>
            <a:spLocks noGrp="1"/>
          </p:cNvSpPr>
          <p:nvPr>
            <p:ph type="sldNum" sz="quarter" idx="12"/>
          </p:nvPr>
        </p:nvSpPr>
        <p:spPr/>
        <p:txBody>
          <a:bodyPr/>
          <a:lstStyle>
            <a:lvl1pPr>
              <a:defRPr/>
            </a:lvl1pPr>
          </a:lstStyle>
          <a:p>
            <a:pPr>
              <a:defRPr/>
            </a:pPr>
            <a:fld id="{5807952C-7AEF-4FD0-B71D-A37655A14461}"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B33A081-A735-42CA-8F3F-95B5024C549E}" type="datetime1">
              <a:rPr lang="nl-NL"/>
              <a:pPr>
                <a:defRPr/>
              </a:pPr>
              <a:t>4-2-2014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5"/>
          <p:cNvSpPr>
            <a:spLocks noGrp="1"/>
          </p:cNvSpPr>
          <p:nvPr>
            <p:ph type="sldNum" sz="quarter" idx="12"/>
          </p:nvPr>
        </p:nvSpPr>
        <p:spPr/>
        <p:txBody>
          <a:bodyPr/>
          <a:lstStyle>
            <a:lvl1pPr>
              <a:defRPr/>
            </a:lvl1pPr>
          </a:lstStyle>
          <a:p>
            <a:pPr>
              <a:defRPr/>
            </a:pPr>
            <a:fld id="{A34DC62B-B01A-4EA2-AA28-3026E10C8D8E}"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D968AE1-7E3F-4565-AFF5-D39F15D56BF2}" type="datetime1">
              <a:rPr lang="nl-NL"/>
              <a:pPr>
                <a:defRPr/>
              </a:pPr>
              <a:t>4-2-2014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601C9D16-BECF-4D2D-ADA1-E13827742806}"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76826602-D488-47C3-97FC-BE467DE5A80A}" type="datetime1">
              <a:rPr lang="nl-NL"/>
              <a:pPr>
                <a:defRPr/>
              </a:pPr>
              <a:t>4-2-2014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6CBB3B3C-2FF3-43ED-AB48-0496A2DCC218}"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4CE93F8-5CCE-465A-90D2-6789028B3FE8}" type="datetime1">
              <a:rPr lang="nl-NL"/>
              <a:pPr>
                <a:defRPr/>
              </a:pPr>
              <a:t>4-2-2014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Bericht van God</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BDF8922-4435-47C5-AE96-6F1D3E8D52A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412776"/>
            <a:ext cx="8280920" cy="3744416"/>
          </a:xfrm>
        </p:spPr>
        <p:txBody>
          <a:bodyPr/>
          <a:lstStyle/>
          <a:p>
            <a:pPr algn="l"/>
            <a:r>
              <a:rPr lang="nl-NL" sz="2400" b="1" dirty="0" smtClean="0">
                <a:solidFill>
                  <a:schemeClr val="bg1"/>
                </a:solidFill>
              </a:rPr>
              <a:t>Wat doe ik hier vandaag?</a:t>
            </a:r>
            <a:endParaRPr lang="nl-NL" sz="2400" dirty="0" smtClean="0">
              <a:solidFill>
                <a:schemeClr val="bg1"/>
              </a:solidFill>
            </a:endParaRPr>
          </a:p>
          <a:p>
            <a:pPr algn="l">
              <a:buFont typeface="Arial" pitchFamily="34" charset="0"/>
              <a:buChar char="•"/>
            </a:pPr>
            <a:r>
              <a:rPr lang="nl-NL" sz="2400" dirty="0" smtClean="0">
                <a:solidFill>
                  <a:schemeClr val="bg1"/>
                </a:solidFill>
              </a:rPr>
              <a:t>Ik leer dat het tiende gebod aan de basis ligt van de andere geboden. </a:t>
            </a:r>
          </a:p>
          <a:p>
            <a:pPr algn="l">
              <a:buFont typeface="Arial" pitchFamily="34" charset="0"/>
              <a:buChar char="•"/>
            </a:pPr>
            <a:r>
              <a:rPr lang="nl-NL" sz="2400" dirty="0" smtClean="0">
                <a:solidFill>
                  <a:schemeClr val="bg1"/>
                </a:solidFill>
              </a:rPr>
              <a:t>Het gaat God om mijn hart: wil ik van God houden en van de mensen om mijn heen, of is mijn hart alleen op mijzelf gericht?</a:t>
            </a:r>
          </a:p>
          <a:p>
            <a:pPr algn="l">
              <a:buFont typeface="Arial" pitchFamily="34" charset="0"/>
              <a:buChar char="•"/>
            </a:pPr>
            <a:r>
              <a:rPr lang="nl-NL" sz="2400" dirty="0" smtClean="0">
                <a:solidFill>
                  <a:schemeClr val="bg1"/>
                </a:solidFill>
              </a:rPr>
              <a:t>Ik denk erover wat ik moet doen als het niet lukt om me aan Gods regels te houden. </a:t>
            </a:r>
          </a:p>
          <a:p>
            <a:pPr algn="l">
              <a:buFont typeface="Arial" pitchFamily="34" charset="0"/>
              <a:buChar char="•"/>
            </a:pPr>
            <a:r>
              <a:rPr lang="nl-NL" sz="2400" dirty="0" smtClean="0">
                <a:solidFill>
                  <a:schemeClr val="bg1"/>
                </a:solidFill>
              </a:rPr>
              <a:t>Ik ontdek hoe geweldig het is om een ‘vrij’ hart </a:t>
            </a:r>
          </a:p>
          <a:p>
            <a:pPr algn="l"/>
            <a:r>
              <a:rPr lang="nl-NL" sz="2400" dirty="0" smtClean="0">
                <a:solidFill>
                  <a:schemeClr val="bg1"/>
                </a:solidFill>
              </a:rPr>
              <a:t>te hebben.!</a:t>
            </a: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16216" y="3873854"/>
            <a:ext cx="2627784" cy="2984146"/>
          </a:xfrm>
          <a:prstGeom prst="rect">
            <a:avLst/>
          </a:prstGeom>
          <a:noFill/>
          <a:ln w="9525">
            <a:noFill/>
            <a:miter lim="800000"/>
            <a:headEnd/>
            <a:tailEnd/>
          </a:ln>
        </p:spPr>
      </p:pic>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25104" y="75268"/>
            <a:ext cx="933450" cy="134620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 y="5108774"/>
            <a:ext cx="4572000" cy="17492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8313" y="1412875"/>
            <a:ext cx="7761287" cy="3312269"/>
          </a:xfrm>
        </p:spPr>
        <p:txBody>
          <a:bodyPr/>
          <a:lstStyle/>
          <a:p>
            <a:pPr algn="l"/>
            <a:r>
              <a:rPr lang="nl-NL" sz="2400" b="1" dirty="0" smtClean="0">
                <a:solidFill>
                  <a:schemeClr val="bg1"/>
                </a:solidFill>
              </a:rPr>
              <a:t>Jakobus 3:14-16</a:t>
            </a:r>
          </a:p>
          <a:p>
            <a:pPr algn="l"/>
            <a:r>
              <a:rPr lang="nl-NL" sz="2400" dirty="0" smtClean="0">
                <a:solidFill>
                  <a:schemeClr val="bg1"/>
                </a:solidFill>
              </a:rPr>
              <a:t>14 Maar als u zich laat beheersen door bittere jaloezie of egoïsme, kunt u beter niet zo hoog van de toren blazen; u zou de waarheid geweld aandoen. 15 Dat soort wijsheid komt niet van boven; ze is aards, ongeestelijk, demonisch. </a:t>
            </a:r>
          </a:p>
          <a:p>
            <a:pPr algn="l"/>
            <a:r>
              <a:rPr lang="nl-NL" sz="2400" dirty="0" smtClean="0">
                <a:solidFill>
                  <a:schemeClr val="bg1"/>
                </a:solidFill>
              </a:rPr>
              <a:t>16 Waar jaloezie en egoïsme heersen, vieren </a:t>
            </a:r>
          </a:p>
          <a:p>
            <a:pPr algn="l"/>
            <a:r>
              <a:rPr lang="nl-NL" sz="2400" dirty="0" smtClean="0">
                <a:solidFill>
                  <a:schemeClr val="bg1"/>
                </a:solidFill>
              </a:rPr>
              <a:t>wanorde en allerlei kwaad hoogtij. </a:t>
            </a:r>
          </a:p>
        </p:txBody>
      </p:sp>
      <p:sp>
        <p:nvSpPr>
          <p:cNvPr id="6" name="Titel 1"/>
          <p:cNvSpPr txBox="1">
            <a:spLocks/>
          </p:cNvSpPr>
          <p:nvPr/>
        </p:nvSpPr>
        <p:spPr>
          <a:xfrm>
            <a:off x="2484438" y="333375"/>
            <a:ext cx="4032250" cy="719361"/>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22531"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9800" y="3581400"/>
            <a:ext cx="2525713" cy="2868613"/>
          </a:xfrm>
          <a:prstGeom prst="rect">
            <a:avLst/>
          </a:prstGeom>
          <a:noFill/>
          <a:ln w="9525">
            <a:noFill/>
            <a:miter lim="800000"/>
            <a:headEnd/>
            <a:tailEnd/>
          </a:ln>
        </p:spPr>
      </p:pic>
      <p:pic>
        <p:nvPicPr>
          <p:cNvPr id="22532"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645250">
            <a:off x="2159000" y="201613"/>
            <a:ext cx="720725" cy="1039812"/>
          </a:xfrm>
          <a:prstGeom prst="rect">
            <a:avLst/>
          </a:prstGeom>
          <a:noFill/>
          <a:ln w="9525">
            <a:noFill/>
            <a:miter lim="800000"/>
            <a:headEnd/>
            <a:tailEnd/>
          </a:ln>
        </p:spPr>
      </p:pic>
      <p:pic>
        <p:nvPicPr>
          <p:cNvPr id="22533"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0824" y="1268413"/>
            <a:ext cx="8497639" cy="3888779"/>
          </a:xfrm>
        </p:spPr>
        <p:txBody>
          <a:bodyPr>
            <a:normAutofit/>
          </a:bodyPr>
          <a:lstStyle/>
          <a:p>
            <a:pPr algn="l">
              <a:lnSpc>
                <a:spcPct val="80000"/>
              </a:lnSpc>
            </a:pPr>
            <a:r>
              <a:rPr lang="nl-NL" sz="2400" b="1" dirty="0" smtClean="0">
                <a:solidFill>
                  <a:schemeClr val="bg1"/>
                </a:solidFill>
              </a:rPr>
              <a:t>1 Samuël 18: 7-11</a:t>
            </a:r>
          </a:p>
          <a:p>
            <a:pPr algn="l">
              <a:lnSpc>
                <a:spcPct val="80000"/>
              </a:lnSpc>
            </a:pPr>
            <a:r>
              <a:rPr lang="nl-NL" sz="2400" dirty="0" smtClean="0">
                <a:solidFill>
                  <a:schemeClr val="bg1"/>
                </a:solidFill>
              </a:rPr>
              <a:t>7 Opgetogen zongen ze: ‘Saul versloeg ze bij duizenden, David bij tienduizenden.’ 8 Saul ergerde zich aan dit lied en werd woedend: ‘David geven ze er tienduizenden en mij maar duizenden. Nog even en ze geven hem het koningschap!’ 9 Vanaf die dag begon Saul David te wantrouwen. </a:t>
            </a:r>
          </a:p>
          <a:p>
            <a:pPr algn="l">
              <a:lnSpc>
                <a:spcPct val="80000"/>
              </a:lnSpc>
            </a:pPr>
            <a:r>
              <a:rPr lang="nl-NL" sz="2400" dirty="0" smtClean="0">
                <a:solidFill>
                  <a:schemeClr val="bg1"/>
                </a:solidFill>
              </a:rPr>
              <a:t>10 De volgende dag werd Saul opnieuw overmand door een kwade geest van God. Hij liep als een razende door het huis, met zijn speer in de hand, terwijl David zoals gewoonlijk op de lier tokkelde. 11 ‘Ik spies die jongen aan de wand!’ riep Saul uit. Hij wierp zijn speer, maar David kon hem tot tweemaal toe </a:t>
            </a:r>
          </a:p>
          <a:p>
            <a:pPr algn="l">
              <a:lnSpc>
                <a:spcPct val="80000"/>
              </a:lnSpc>
            </a:pPr>
            <a:r>
              <a:rPr lang="nl-NL" sz="2400" dirty="0" smtClean="0">
                <a:solidFill>
                  <a:schemeClr val="bg1"/>
                </a:solidFill>
              </a:rPr>
              <a:t>ontwijken. </a:t>
            </a:r>
          </a:p>
          <a:p>
            <a:pPr algn="l">
              <a:lnSpc>
                <a:spcPct val="80000"/>
              </a:lnSpc>
            </a:pPr>
            <a:endParaRPr lang="nl-NL" sz="2000" dirty="0" smtClean="0">
              <a:solidFill>
                <a:schemeClr val="bg1"/>
              </a:solidFill>
            </a:endParaRPr>
          </a:p>
        </p:txBody>
      </p:sp>
      <p:sp>
        <p:nvSpPr>
          <p:cNvPr id="6" name="Titel 1"/>
          <p:cNvSpPr txBox="1">
            <a:spLocks/>
          </p:cNvSpPr>
          <p:nvPr/>
        </p:nvSpPr>
        <p:spPr>
          <a:xfrm>
            <a:off x="2514600" y="304800"/>
            <a:ext cx="4032250" cy="67592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2457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61303" y="4437112"/>
            <a:ext cx="2131809" cy="2420888"/>
          </a:xfrm>
          <a:prstGeom prst="rect">
            <a:avLst/>
          </a:prstGeom>
          <a:noFill/>
          <a:ln w="9525">
            <a:noFill/>
            <a:miter lim="800000"/>
            <a:headEnd/>
            <a:tailEnd/>
          </a:ln>
        </p:spPr>
      </p:pic>
      <p:pic>
        <p:nvPicPr>
          <p:cNvPr id="24580"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645250">
            <a:off x="2152650" y="206375"/>
            <a:ext cx="668338" cy="963613"/>
          </a:xfrm>
          <a:prstGeom prst="rect">
            <a:avLst/>
          </a:prstGeom>
          <a:noFill/>
          <a:ln w="9525">
            <a:noFill/>
            <a:miter lim="800000"/>
            <a:headEnd/>
            <a:tailEnd/>
          </a:ln>
        </p:spPr>
      </p:pic>
      <p:pic>
        <p:nvPicPr>
          <p:cNvPr id="2458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 y="5026125"/>
            <a:ext cx="4788024" cy="183187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060848"/>
            <a:ext cx="5250160" cy="2016224"/>
          </a:xfrm>
        </p:spPr>
        <p:txBody>
          <a:bodyPr/>
          <a:lstStyle/>
          <a:p>
            <a:pPr algn="l"/>
            <a:r>
              <a:rPr lang="nl-NL" sz="4000" b="1" dirty="0" smtClean="0">
                <a:solidFill>
                  <a:schemeClr val="bg1"/>
                </a:solidFill>
              </a:rPr>
              <a:t>Vrij blijven</a:t>
            </a: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2271713"/>
            <a:ext cx="4038600" cy="4586287"/>
          </a:xfrm>
          <a:prstGeom prst="rect">
            <a:avLst/>
          </a:prstGeom>
          <a:noFill/>
          <a:ln w="9525">
            <a:noFill/>
            <a:miter lim="800000"/>
            <a:headEnd/>
            <a:tailEnd/>
          </a:ln>
        </p:spPr>
      </p:pic>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25104" y="75268"/>
            <a:ext cx="933450" cy="134620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67544" y="1484784"/>
            <a:ext cx="8136904" cy="3312368"/>
          </a:xfrm>
        </p:spPr>
        <p:txBody>
          <a:bodyPr/>
          <a:lstStyle/>
          <a:p>
            <a:pPr algn="l"/>
            <a:r>
              <a:rPr lang="nl-NL" sz="2400" dirty="0" smtClean="0">
                <a:solidFill>
                  <a:schemeClr val="bg1"/>
                </a:solidFill>
              </a:rPr>
              <a:t>Romeinen 7: 7b</a:t>
            </a:r>
          </a:p>
          <a:p>
            <a:pPr algn="l"/>
            <a:r>
              <a:rPr lang="nl-NL" sz="2400" dirty="0" smtClean="0">
                <a:solidFill>
                  <a:schemeClr val="bg1"/>
                </a:solidFill>
              </a:rPr>
              <a:t>Ik ben me echter pas door de wet bewust geworden van de zonde. Ik zou immers niet weten wat begeerte was als de wet niet zei: ‘Zet uw zinnen niet op wat van een ander is.’ </a:t>
            </a:r>
          </a:p>
          <a:p>
            <a:pPr algn="l"/>
            <a:endParaRPr lang="nl-NL" sz="2400" dirty="0" smtClean="0">
              <a:solidFill>
                <a:schemeClr val="bg1"/>
              </a:solidFill>
            </a:endParaRPr>
          </a:p>
          <a:p>
            <a:pPr algn="l"/>
            <a:r>
              <a:rPr lang="nl-NL" sz="2400" dirty="0" smtClean="0">
                <a:solidFill>
                  <a:schemeClr val="bg1"/>
                </a:solidFill>
              </a:rPr>
              <a:t>Hebreeën 8: 12</a:t>
            </a:r>
          </a:p>
          <a:p>
            <a:pPr algn="l"/>
            <a:r>
              <a:rPr lang="nl-NL" sz="2400" dirty="0" smtClean="0">
                <a:solidFill>
                  <a:schemeClr val="bg1"/>
                </a:solidFill>
              </a:rPr>
              <a:t>Ik zal hun wandaden vergeven en aan hun zonden </a:t>
            </a:r>
          </a:p>
          <a:p>
            <a:pPr algn="l"/>
            <a:r>
              <a:rPr lang="nl-NL" sz="2400" dirty="0" smtClean="0">
                <a:solidFill>
                  <a:schemeClr val="bg1"/>
                </a:solidFill>
              </a:rPr>
              <a:t>zal ik niet meer denken.</a:t>
            </a:r>
          </a:p>
        </p:txBody>
      </p:sp>
      <p:sp>
        <p:nvSpPr>
          <p:cNvPr id="6" name="Titel 1"/>
          <p:cNvSpPr txBox="1">
            <a:spLocks/>
          </p:cNvSpPr>
          <p:nvPr/>
        </p:nvSpPr>
        <p:spPr>
          <a:xfrm>
            <a:off x="2484438" y="333375"/>
            <a:ext cx="4032250" cy="719361"/>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638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32240" y="4119176"/>
            <a:ext cx="2411759" cy="2738824"/>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97112" y="75267"/>
            <a:ext cx="933450" cy="1346200"/>
          </a:xfrm>
          <a:prstGeom prst="rect">
            <a:avLst/>
          </a:prstGeom>
          <a:noFill/>
          <a:ln w="9525">
            <a:noFill/>
            <a:miter lim="800000"/>
            <a:headEnd/>
            <a:tailEnd/>
          </a:ln>
        </p:spPr>
      </p:pic>
      <p:pic>
        <p:nvPicPr>
          <p:cNvPr id="1638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060848"/>
            <a:ext cx="5250160" cy="2016224"/>
          </a:xfrm>
        </p:spPr>
        <p:txBody>
          <a:bodyPr/>
          <a:lstStyle/>
          <a:p>
            <a:pPr algn="l"/>
            <a:r>
              <a:rPr lang="nl-NL" sz="4000" b="1" dirty="0" smtClean="0">
                <a:solidFill>
                  <a:schemeClr val="bg1"/>
                </a:solidFill>
              </a:rPr>
              <a:t>Had ik maar</a:t>
            </a: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2271713"/>
            <a:ext cx="4038600" cy="4586287"/>
          </a:xfrm>
          <a:prstGeom prst="rect">
            <a:avLst/>
          </a:prstGeom>
          <a:noFill/>
          <a:ln w="9525">
            <a:noFill/>
            <a:miter lim="800000"/>
            <a:headEnd/>
            <a:tailEnd/>
          </a:ln>
        </p:spPr>
      </p:pic>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25104" y="75268"/>
            <a:ext cx="933450" cy="134620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060848"/>
            <a:ext cx="5250160" cy="2016224"/>
          </a:xfrm>
        </p:spPr>
        <p:txBody>
          <a:bodyPr/>
          <a:lstStyle/>
          <a:p>
            <a:pPr algn="l"/>
            <a:r>
              <a:rPr lang="nl-NL" sz="4000" b="1" dirty="0" smtClean="0">
                <a:solidFill>
                  <a:srgbClr val="00B050"/>
                </a:solidFill>
              </a:rPr>
              <a:t>Het tiende gebod: </a:t>
            </a:r>
          </a:p>
          <a:p>
            <a:pPr algn="l"/>
            <a:r>
              <a:rPr lang="nl-NL" sz="4000" b="1" dirty="0" smtClean="0">
                <a:solidFill>
                  <a:schemeClr val="bg1"/>
                </a:solidFill>
              </a:rPr>
              <a:t>Wees tevreden</a:t>
            </a: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2271713"/>
            <a:ext cx="4038600" cy="4586287"/>
          </a:xfrm>
          <a:prstGeom prst="rect">
            <a:avLst/>
          </a:prstGeom>
          <a:noFill/>
          <a:ln w="9525">
            <a:noFill/>
            <a:miter lim="800000"/>
            <a:headEnd/>
            <a:tailEnd/>
          </a:ln>
        </p:spPr>
      </p:pic>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25104" y="75268"/>
            <a:ext cx="933450" cy="134620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1556792"/>
            <a:ext cx="5178152" cy="3240360"/>
          </a:xfrm>
        </p:spPr>
        <p:txBody>
          <a:bodyPr/>
          <a:lstStyle/>
          <a:p>
            <a:pPr algn="l"/>
            <a:r>
              <a:rPr lang="nl-NL" sz="2800" b="1" dirty="0" smtClean="0">
                <a:solidFill>
                  <a:schemeClr val="bg1"/>
                </a:solidFill>
              </a:rPr>
              <a:t>Exodus 20: 17</a:t>
            </a:r>
          </a:p>
          <a:p>
            <a:pPr algn="l"/>
            <a:r>
              <a:rPr lang="nl-NL" sz="2800" dirty="0" smtClean="0">
                <a:solidFill>
                  <a:schemeClr val="bg1"/>
                </a:solidFill>
              </a:rPr>
              <a:t>Zet uw zinnen niet op het huis van een ander, en evenmin op zijn vrouw, op zijn slaaf, zijn slavin, zijn rund of zijn ezel, of wat hem ook maar toebehoort.</a:t>
            </a:r>
            <a:endParaRPr lang="nl-NL" sz="2800" b="1" dirty="0" smtClean="0">
              <a:solidFill>
                <a:schemeClr val="bg1"/>
              </a:solidFill>
            </a:endParaRP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2271713"/>
            <a:ext cx="4038600" cy="4586287"/>
          </a:xfrm>
          <a:prstGeom prst="rect">
            <a:avLst/>
          </a:prstGeom>
          <a:noFill/>
          <a:ln w="9525">
            <a:noFill/>
            <a:miter lim="800000"/>
            <a:headEnd/>
            <a:tailEnd/>
          </a:ln>
        </p:spPr>
      </p:pic>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25104" y="75268"/>
            <a:ext cx="933450" cy="134620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55650" y="1484784"/>
            <a:ext cx="5688558" cy="3312368"/>
          </a:xfrm>
        </p:spPr>
        <p:txBody>
          <a:bodyPr/>
          <a:lstStyle/>
          <a:p>
            <a:pPr algn="l"/>
            <a:r>
              <a:rPr lang="nl-NL" sz="2400" b="1" dirty="0" smtClean="0">
                <a:solidFill>
                  <a:schemeClr val="bg1"/>
                </a:solidFill>
              </a:rPr>
              <a:t>1 Timoteüs 6: 6-8</a:t>
            </a:r>
          </a:p>
          <a:p>
            <a:pPr algn="l"/>
            <a:r>
              <a:rPr lang="nl-NL" sz="2400" dirty="0" smtClean="0">
                <a:solidFill>
                  <a:schemeClr val="bg1"/>
                </a:solidFill>
              </a:rPr>
              <a:t>Maar voor wie tevreden is met wat hij heeft, is het geloof grote winst. </a:t>
            </a:r>
          </a:p>
          <a:p>
            <a:pPr algn="l"/>
            <a:r>
              <a:rPr lang="nl-NL" sz="2400" dirty="0" smtClean="0">
                <a:solidFill>
                  <a:schemeClr val="bg1"/>
                </a:solidFill>
              </a:rPr>
              <a:t>Wij hebben niets in deze wereld meegebracht en kunnen er ook niets uit meenemen.  </a:t>
            </a:r>
          </a:p>
          <a:p>
            <a:pPr algn="l"/>
            <a:r>
              <a:rPr lang="nl-NL" sz="2400" dirty="0" smtClean="0">
                <a:solidFill>
                  <a:schemeClr val="bg1"/>
                </a:solidFill>
              </a:rPr>
              <a:t>Wij hebben voedsel en kleren, laten we daar tevreden mee zijn. </a:t>
            </a:r>
            <a:endParaRPr lang="nl-NL" sz="2000" b="1" dirty="0" smtClean="0">
              <a:solidFill>
                <a:schemeClr val="bg1"/>
              </a:solidFill>
            </a:endParaRPr>
          </a:p>
          <a:p>
            <a:pPr algn="l"/>
            <a:endParaRPr lang="nl-NL" sz="4000" dirty="0" smtClean="0">
              <a:solidFill>
                <a:schemeClr val="bg1"/>
              </a:solidFill>
            </a:endParaRP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638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51302" y="3573016"/>
            <a:ext cx="2892697" cy="3284984"/>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97112" y="75267"/>
            <a:ext cx="933450" cy="1346200"/>
          </a:xfrm>
          <a:prstGeom prst="rect">
            <a:avLst/>
          </a:prstGeom>
          <a:noFill/>
          <a:ln w="9525">
            <a:noFill/>
            <a:miter lim="800000"/>
            <a:headEnd/>
            <a:tailEnd/>
          </a:ln>
        </p:spPr>
      </p:pic>
      <p:pic>
        <p:nvPicPr>
          <p:cNvPr id="1638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060848"/>
            <a:ext cx="5250160" cy="2016224"/>
          </a:xfrm>
        </p:spPr>
        <p:txBody>
          <a:bodyPr/>
          <a:lstStyle/>
          <a:p>
            <a:pPr algn="l"/>
            <a:r>
              <a:rPr lang="nl-NL" sz="4000" b="1" dirty="0" smtClean="0">
                <a:solidFill>
                  <a:schemeClr val="bg1"/>
                </a:solidFill>
              </a:rPr>
              <a:t>Vrij van jaloezie</a:t>
            </a: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2271713"/>
            <a:ext cx="4038600" cy="4586287"/>
          </a:xfrm>
          <a:prstGeom prst="rect">
            <a:avLst/>
          </a:prstGeom>
          <a:noFill/>
          <a:ln w="9525">
            <a:noFill/>
            <a:miter lim="800000"/>
            <a:headEnd/>
            <a:tailEnd/>
          </a:ln>
        </p:spPr>
      </p:pic>
      <p:pic>
        <p:nvPicPr>
          <p:cNvPr id="14340"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25104" y="75268"/>
            <a:ext cx="933450" cy="1346200"/>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55650" y="1844824"/>
            <a:ext cx="6048598" cy="2952328"/>
          </a:xfrm>
        </p:spPr>
        <p:txBody>
          <a:bodyPr/>
          <a:lstStyle/>
          <a:p>
            <a:pPr algn="l"/>
            <a:r>
              <a:rPr lang="nl-NL" sz="2400" b="1" dirty="0" smtClean="0">
                <a:solidFill>
                  <a:schemeClr val="bg1"/>
                </a:solidFill>
              </a:rPr>
              <a:t>Psalm 49</a:t>
            </a:r>
            <a:r>
              <a:rPr lang="nl-NL" sz="2400" b="1" dirty="0" smtClean="0">
                <a:solidFill>
                  <a:schemeClr val="bg1"/>
                </a:solidFill>
              </a:rPr>
              <a:t>: 17 en 18</a:t>
            </a:r>
            <a:endParaRPr lang="nl-NL" sz="2400" b="1" dirty="0" smtClean="0">
              <a:solidFill>
                <a:schemeClr val="bg1"/>
              </a:solidFill>
            </a:endParaRPr>
          </a:p>
          <a:p>
            <a:pPr algn="l"/>
            <a:r>
              <a:rPr lang="nl-NL" sz="2400" dirty="0" smtClean="0">
                <a:solidFill>
                  <a:schemeClr val="bg1"/>
                </a:solidFill>
              </a:rPr>
              <a:t>Wees </a:t>
            </a:r>
            <a:r>
              <a:rPr lang="nl-NL" sz="2400" dirty="0" smtClean="0">
                <a:solidFill>
                  <a:schemeClr val="bg1"/>
                </a:solidFill>
              </a:rPr>
              <a:t>niet bevreesd als iemand rijk wordt, </a:t>
            </a:r>
            <a:endParaRPr lang="nl-NL" sz="2400" dirty="0" smtClean="0">
              <a:solidFill>
                <a:schemeClr val="bg1"/>
              </a:solidFill>
            </a:endParaRPr>
          </a:p>
          <a:p>
            <a:pPr algn="l"/>
            <a:r>
              <a:rPr lang="nl-NL" sz="2400" dirty="0" smtClean="0">
                <a:solidFill>
                  <a:schemeClr val="bg1"/>
                </a:solidFill>
              </a:rPr>
              <a:t>een </a:t>
            </a:r>
            <a:r>
              <a:rPr lang="nl-NL" sz="2400" dirty="0" smtClean="0">
                <a:solidFill>
                  <a:schemeClr val="bg1"/>
                </a:solidFill>
              </a:rPr>
              <a:t>groter huis heeft en meer weelde. </a:t>
            </a:r>
            <a:endParaRPr lang="nl-NL" sz="2400" dirty="0" smtClean="0">
              <a:solidFill>
                <a:schemeClr val="bg1"/>
              </a:solidFill>
            </a:endParaRPr>
          </a:p>
          <a:p>
            <a:pPr algn="l"/>
            <a:r>
              <a:rPr lang="nl-NL" sz="2400" dirty="0" smtClean="0">
                <a:solidFill>
                  <a:schemeClr val="bg1"/>
                </a:solidFill>
              </a:rPr>
              <a:t>Want bij zijn dood kan hij niets meenemen,</a:t>
            </a:r>
          </a:p>
          <a:p>
            <a:pPr algn="l"/>
            <a:r>
              <a:rPr lang="nl-NL" sz="2400" dirty="0" smtClean="0">
                <a:solidFill>
                  <a:schemeClr val="bg1"/>
                </a:solidFill>
              </a:rPr>
              <a:t>zijn weelde volgt hem niet in het graf.</a:t>
            </a:r>
            <a:endParaRPr lang="nl-NL" sz="2400" dirty="0" smtClean="0">
              <a:solidFill>
                <a:schemeClr val="bg1"/>
              </a:solidFill>
            </a:endParaRPr>
          </a:p>
        </p:txBody>
      </p:sp>
      <p:sp>
        <p:nvSpPr>
          <p:cNvPr id="6" name="Titel 1"/>
          <p:cNvSpPr txBox="1">
            <a:spLocks/>
          </p:cNvSpPr>
          <p:nvPr/>
        </p:nvSpPr>
        <p:spPr>
          <a:xfrm>
            <a:off x="2484438" y="333375"/>
            <a:ext cx="4032250" cy="1150938"/>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638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51302" y="3573016"/>
            <a:ext cx="2892697" cy="3284984"/>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clrChange>
              <a:clrFrom>
                <a:srgbClr val="FFFFFF"/>
              </a:clrFrom>
              <a:clrTo>
                <a:srgbClr val="FFFFFF">
                  <a:alpha val="0"/>
                </a:srgbClr>
              </a:clrTo>
            </a:clrChange>
          </a:blip>
          <a:srcRect l="78232" t="47992" r="4829" b="12852"/>
          <a:stretch>
            <a:fillRect/>
          </a:stretch>
        </p:blipFill>
        <p:spPr bwMode="auto">
          <a:xfrm rot="20954750">
            <a:off x="2097112" y="75267"/>
            <a:ext cx="933450" cy="1346200"/>
          </a:xfrm>
          <a:prstGeom prst="rect">
            <a:avLst/>
          </a:prstGeom>
          <a:noFill/>
          <a:ln w="9525">
            <a:noFill/>
            <a:miter lim="800000"/>
            <a:headEnd/>
            <a:tailEnd/>
          </a:ln>
        </p:spPr>
      </p:pic>
      <p:pic>
        <p:nvPicPr>
          <p:cNvPr id="1638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55650" y="1052736"/>
            <a:ext cx="7992814" cy="4320480"/>
          </a:xfrm>
        </p:spPr>
        <p:txBody>
          <a:bodyPr/>
          <a:lstStyle/>
          <a:p>
            <a:pPr algn="l">
              <a:lnSpc>
                <a:spcPct val="80000"/>
              </a:lnSpc>
            </a:pPr>
            <a:r>
              <a:rPr lang="nl-NL" sz="2400" b="1" dirty="0" smtClean="0">
                <a:solidFill>
                  <a:schemeClr val="bg1"/>
                </a:solidFill>
              </a:rPr>
              <a:t>Matteüs 6: 25-34</a:t>
            </a:r>
          </a:p>
          <a:p>
            <a:pPr algn="l">
              <a:lnSpc>
                <a:spcPct val="80000"/>
              </a:lnSpc>
            </a:pPr>
            <a:r>
              <a:rPr lang="nl-NL" sz="2400" dirty="0" smtClean="0">
                <a:solidFill>
                  <a:schemeClr val="bg1"/>
                </a:solidFill>
              </a:rPr>
              <a:t>25 Daarom zeg ik jullie: maak je geen zorgen over jezelf en over wat je zult eten of drinken, noch over je lichaam en over wat je zult aantrekken. Is het leven niet meer dan voedsel en het lichaam niet meer dan kleding? 26 Kijk naar de vogels in de lucht: ze zaaien niet en oogsten niet en vullen geen voorraadschuren, het is jullie hemelse Vader die ze voedt. Zijn jullie niet meer waard dan zij? 27 Wie van jullie kan door zich zorgen te maken ook maar één el aan zijn levensduur toevoegen? 28 En wat maken jullie je zorgen over kleding? Kijk eens naar de lelies, kijk hoe ze groeien in het veld. Ze werken niet en weven niet. 29 Ik zeg jullie: zelfs Salomo ging in al zijn luister niet gekleed als een van hen. </a:t>
            </a:r>
          </a:p>
        </p:txBody>
      </p:sp>
      <p:sp>
        <p:nvSpPr>
          <p:cNvPr id="6" name="Titel 1"/>
          <p:cNvSpPr txBox="1">
            <a:spLocks/>
          </p:cNvSpPr>
          <p:nvPr/>
        </p:nvSpPr>
        <p:spPr>
          <a:xfrm>
            <a:off x="2484438" y="333375"/>
            <a:ext cx="4032250" cy="719361"/>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638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4998575"/>
            <a:ext cx="4860032" cy="18594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55650" y="1052736"/>
            <a:ext cx="7992814" cy="4320480"/>
          </a:xfrm>
        </p:spPr>
        <p:txBody>
          <a:bodyPr/>
          <a:lstStyle/>
          <a:p>
            <a:pPr algn="l">
              <a:lnSpc>
                <a:spcPct val="80000"/>
              </a:lnSpc>
            </a:pPr>
            <a:r>
              <a:rPr lang="nl-NL" sz="2400" b="1" dirty="0" smtClean="0">
                <a:solidFill>
                  <a:schemeClr val="bg1"/>
                </a:solidFill>
              </a:rPr>
              <a:t>Matteüs 6: 25-34</a:t>
            </a:r>
          </a:p>
          <a:p>
            <a:pPr algn="l">
              <a:lnSpc>
                <a:spcPct val="80000"/>
              </a:lnSpc>
            </a:pPr>
            <a:r>
              <a:rPr lang="nl-NL" sz="2400" dirty="0" smtClean="0">
                <a:solidFill>
                  <a:schemeClr val="bg1"/>
                </a:solidFill>
              </a:rPr>
              <a:t>30 Als God het groen dat vandaag nog op het veld staat en morgen in de oven gegooid wordt al met zo veel zorg kleedt, met hoeveel meer zorg zal hij jullie dan niet kleden, kleingelovigen? 31 Vraag je dus niet bezorgd af: “Wat zullen we eten?” of: “Wat zullen we drinken?” of: “Waarmee zullen we ons kleden?” – 32 dat zijn allemaal dingen die de heidenen najagen. Jullie hemelse Vader weet wel dat jullie dat alles nodig hebben. 33 Zoek liever eerst het koninkrijk van God en zijn gerechtigheid, dan zullen al die andere dingen je erbij gegeven worden. 34 Maak je dus geen zorgen voor de dag van morgen, want de dag van morgen zorgt wel voor zichzelf. Elke dag heeft genoeg aan zijn eigen last.</a:t>
            </a:r>
          </a:p>
        </p:txBody>
      </p:sp>
      <p:sp>
        <p:nvSpPr>
          <p:cNvPr id="6" name="Titel 1"/>
          <p:cNvSpPr txBox="1">
            <a:spLocks/>
          </p:cNvSpPr>
          <p:nvPr/>
        </p:nvSpPr>
        <p:spPr>
          <a:xfrm>
            <a:off x="2484438" y="333375"/>
            <a:ext cx="4032250" cy="719361"/>
          </a:xfrm>
          <a:prstGeom prst="rect">
            <a:avLst/>
          </a:prstGeom>
        </p:spPr>
        <p:txBody>
          <a:bodyPr anchor="ctr">
            <a:normAutofit/>
          </a:bodyPr>
          <a:lstStyle/>
          <a:p>
            <a:pPr algn="ctr" fontAlgn="auto">
              <a:spcAft>
                <a:spcPts val="0"/>
              </a:spcAft>
              <a:defRPr/>
            </a:pPr>
            <a:r>
              <a:rPr lang="nl-NL" sz="2400" b="1" dirty="0">
                <a:solidFill>
                  <a:srgbClr val="00B050"/>
                </a:solidFill>
                <a:latin typeface="+mj-lt"/>
                <a:ea typeface="+mj-ea"/>
                <a:cs typeface="+mj-cs"/>
              </a:rPr>
              <a:t>Les 13 Hou je hart </a:t>
            </a:r>
            <a:r>
              <a:rPr lang="nl-NL" sz="2400" b="1" dirty="0" smtClean="0">
                <a:solidFill>
                  <a:srgbClr val="00B050"/>
                </a:solidFill>
                <a:latin typeface="+mj-lt"/>
                <a:ea typeface="+mj-ea"/>
                <a:cs typeface="+mj-cs"/>
              </a:rPr>
              <a:t>vrij</a:t>
            </a:r>
            <a:endParaRPr lang="nl-NL" sz="2400" b="1" dirty="0">
              <a:solidFill>
                <a:schemeClr val="bg1"/>
              </a:solidFill>
              <a:latin typeface="+mj-lt"/>
              <a:ea typeface="+mj-ea"/>
              <a:cs typeface="+mj-cs"/>
            </a:endParaRPr>
          </a:p>
        </p:txBody>
      </p:sp>
      <p:pic>
        <p:nvPicPr>
          <p:cNvPr id="1638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108774"/>
            <a:ext cx="4572000" cy="17492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TotalTime>
  <Words>865</Words>
  <Application>Microsoft Office PowerPoint</Application>
  <PresentationFormat>Diavoorstelling (4:3)</PresentationFormat>
  <Paragraphs>66</Paragraphs>
  <Slides>13</Slides>
  <Notes>13</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38</cp:revision>
  <dcterms:created xsi:type="dcterms:W3CDTF">2011-08-15T13:01:05Z</dcterms:created>
  <dcterms:modified xsi:type="dcterms:W3CDTF">2014-02-04T13:54:38Z</dcterms:modified>
</cp:coreProperties>
</file>