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64" r:id="rId8"/>
    <p:sldId id="265" r:id="rId9"/>
    <p:sldId id="266" r:id="rId10"/>
    <p:sldId id="259" r:id="rId11"/>
    <p:sldId id="260"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35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fld id="{606D1570-2D96-4CF5-9CF4-E9DE28D8CB5A}" type="datetimeFigureOut">
              <a:rPr lang="nl-NL"/>
              <a:pPr/>
              <a:t>21-9-2017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5EA7227-9065-41D8-9479-73380510E3A1}"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53E2EA64-63AD-4A58-8A2C-A83E9B2B96F8}" type="datetimeFigureOut">
              <a:rPr lang="nl-NL"/>
              <a:pPr/>
              <a:t>21-9-2017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07A706B-EB22-4ECB-90DD-06B0456CC5FB}"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EBA2661B-C14F-4D39-B89B-84EA5364D94C}" type="datetimeFigureOut">
              <a:rPr lang="nl-NL"/>
              <a:pPr/>
              <a:t>21-9-2017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6739161-F19B-4A18-926A-B98A175C6824}"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C576D58C-9832-4946-8998-98875F8D7D82}" type="datetimeFigureOut">
              <a:rPr lang="nl-NL"/>
              <a:pPr/>
              <a:t>21-9-2017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61B1A37-14EC-4E66-B636-ED33F73B5DE0}"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222564FD-47EC-4346-A7BC-DB5B79A24837}" type="datetimeFigureOut">
              <a:rPr lang="nl-NL"/>
              <a:pPr/>
              <a:t>21-9-2017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CD8435D-8B32-4157-9919-5EC37CC42CE9}"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fld id="{DF9EDDDE-FBE2-4189-BEB2-F412A8782489}" type="datetimeFigureOut">
              <a:rPr lang="nl-NL"/>
              <a:pPr/>
              <a:t>21-9-2017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C61890F-F1F8-4B3B-BA90-4C5CED532B1F}"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fld id="{574CD7F5-5CFF-4090-8529-56E426B62BA1}" type="datetimeFigureOut">
              <a:rPr lang="nl-NL"/>
              <a:pPr/>
              <a:t>21-9-2017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EB81749B-88E7-459D-A085-E36902978E01}"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50988D86-3674-492F-88C4-C3E25701F4C7}" type="datetimeFigureOut">
              <a:rPr lang="nl-NL"/>
              <a:pPr/>
              <a:t>21-9-2017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3FDAA320-2A21-42C8-B1C8-688D954FEA9E}"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6CA507E5-5D89-407B-B5B3-77D56C94C13E}" type="datetimeFigureOut">
              <a:rPr lang="nl-NL"/>
              <a:pPr/>
              <a:t>21-9-2017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4E45DC29-3F3E-4E9B-8EC0-9B2845E5CA1A}"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116561D6-8CA1-413A-A257-D47AF202A447}" type="datetimeFigureOut">
              <a:rPr lang="nl-NL"/>
              <a:pPr/>
              <a:t>21-9-2017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3B27807F-58B5-4E48-A063-A2DBC9531DD8}"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AB239A8A-1CCB-4301-8B3A-BA29071428ED}" type="datetimeFigureOut">
              <a:rPr lang="nl-NL"/>
              <a:pPr/>
              <a:t>21-9-2017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EE3CFD89-BD5F-4144-84E3-3159FEB4E5A1}"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FB0F67E-49B7-4A44-947E-9A21843529F2}" type="datetimeFigureOut">
              <a:rPr lang="nl-NL"/>
              <a:pPr/>
              <a:t>21-9-2017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3895B3A-1F89-4C79-BBD6-12E5384BA3AD}"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689350" y="333375"/>
            <a:ext cx="2835275" cy="522288"/>
          </a:xfrm>
          <a:prstGeom prst="rect">
            <a:avLst/>
          </a:prstGeom>
          <a:noFill/>
        </p:spPr>
        <p:txBody>
          <a:bodyPr wrap="none">
            <a:spAutoFit/>
          </a:bodyPr>
          <a:lstStyle/>
          <a:p>
            <a:pPr algn="ctr" fontAlgn="auto">
              <a:spcBef>
                <a:spcPts val="0"/>
              </a:spcBef>
              <a:spcAft>
                <a:spcPts val="0"/>
              </a:spcAft>
              <a:defRPr/>
            </a:pPr>
            <a:r>
              <a:rPr lang="nl-NL" sz="2800" b="1" dirty="0">
                <a:solidFill>
                  <a:schemeClr val="accent2">
                    <a:lumMod val="75000"/>
                  </a:schemeClr>
                </a:solidFill>
                <a:latin typeface="+mn-lt"/>
                <a:ea typeface="+mn-ea"/>
              </a:rPr>
              <a:t>Les 5 Samen feest</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835150" y="1628775"/>
            <a:ext cx="6497638" cy="43259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8"/>
          <p:cNvSpPr txBox="1">
            <a:spLocks noChangeArrowheads="1"/>
          </p:cNvSpPr>
          <p:nvPr/>
        </p:nvSpPr>
        <p:spPr bwMode="auto">
          <a:xfrm>
            <a:off x="1907704" y="1988840"/>
            <a:ext cx="6841430" cy="1569660"/>
          </a:xfrm>
          <a:prstGeom prst="rect">
            <a:avLst/>
          </a:prstGeom>
          <a:noFill/>
          <a:ln w="9525">
            <a:noFill/>
            <a:miter lim="800000"/>
            <a:headEnd/>
            <a:tailEnd/>
          </a:ln>
        </p:spPr>
        <p:txBody>
          <a:bodyPr wrap="square">
            <a:spAutoFit/>
          </a:bodyPr>
          <a:lstStyle/>
          <a:p>
            <a:r>
              <a:rPr lang="nl-NL" sz="2400" b="1" dirty="0"/>
              <a:t>Marcus 14: 25</a:t>
            </a:r>
            <a:endParaRPr lang="nl-NL" sz="2400" dirty="0"/>
          </a:p>
          <a:p>
            <a:r>
              <a:rPr lang="nl-NL" sz="2400" dirty="0"/>
              <a:t>25 Ik verzeker jullie: ik zal niet meer van de vrucht van de wijnstok drinken tot de dag komt dat ik er opnieuw van zal drinken in het koninkrijk van God.</a:t>
            </a:r>
            <a:r>
              <a:rPr lang="nl-NL" altLang="en-US" sz="2400" dirty="0"/>
              <a:t>’</a:t>
            </a:r>
            <a:r>
              <a:rPr lang="nl-NL" sz="2400" dirty="0"/>
              <a:t> </a:t>
            </a:r>
          </a:p>
        </p:txBody>
      </p:sp>
      <p:grpSp>
        <p:nvGrpSpPr>
          <p:cNvPr id="5124" name="Groep 9"/>
          <p:cNvGrpSpPr>
            <a:grpSpLocks/>
          </p:cNvGrpSpPr>
          <p:nvPr/>
        </p:nvGrpSpPr>
        <p:grpSpPr bwMode="auto">
          <a:xfrm>
            <a:off x="0" y="4724400"/>
            <a:ext cx="1789113" cy="1989138"/>
            <a:chOff x="0" y="4725144"/>
            <a:chExt cx="1788823" cy="1988840"/>
          </a:xfrm>
        </p:grpSpPr>
        <p:pic>
          <p:nvPicPr>
            <p:cNvPr id="5125"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8"/>
          <p:cNvSpPr txBox="1">
            <a:spLocks noChangeArrowheads="1"/>
          </p:cNvSpPr>
          <p:nvPr/>
        </p:nvSpPr>
        <p:spPr bwMode="auto">
          <a:xfrm>
            <a:off x="2051720" y="188641"/>
            <a:ext cx="6768752" cy="5324535"/>
          </a:xfrm>
          <a:prstGeom prst="rect">
            <a:avLst/>
          </a:prstGeom>
          <a:noFill/>
          <a:ln w="9525">
            <a:noFill/>
            <a:miter lim="800000"/>
            <a:headEnd/>
            <a:tailEnd/>
          </a:ln>
        </p:spPr>
        <p:txBody>
          <a:bodyPr wrap="square">
            <a:spAutoFit/>
          </a:bodyPr>
          <a:lstStyle/>
          <a:p>
            <a:r>
              <a:rPr lang="nl-NL" sz="2000" b="1" dirty="0"/>
              <a:t>Openbaring 19: 5-9</a:t>
            </a:r>
            <a:endParaRPr lang="nl-NL" sz="2000" dirty="0"/>
          </a:p>
          <a:p>
            <a:r>
              <a:rPr lang="nl-NL" sz="2000" dirty="0"/>
              <a:t>5 Vanaf de troon klonk een stem, die zei: </a:t>
            </a:r>
            <a:r>
              <a:rPr lang="nl-NL" altLang="en-US" sz="2000" dirty="0"/>
              <a:t>‘</a:t>
            </a:r>
            <a:r>
              <a:rPr lang="nl-NL" sz="2000" dirty="0"/>
              <a:t>Loof onze God! Laat al zijn dienaren die ontzag voor hem hebben, jong en oud, hem loven!</a:t>
            </a:r>
            <a:r>
              <a:rPr lang="nl-NL" altLang="en-US" sz="2000" dirty="0"/>
              <a:t>’</a:t>
            </a:r>
            <a:r>
              <a:rPr lang="nl-NL" sz="2000" dirty="0"/>
              <a:t> 6 Toen hoorde ik iets als een stem van een grote menigte, van geweldige watermassa</a:t>
            </a:r>
            <a:r>
              <a:rPr lang="nl-NL" altLang="en-US" sz="2000" dirty="0"/>
              <a:t>’</a:t>
            </a:r>
            <a:r>
              <a:rPr lang="nl-NL" sz="2000" dirty="0"/>
              <a:t>s en van krachtige donderslagen zeggen: </a:t>
            </a:r>
            <a:r>
              <a:rPr lang="nl-NL" altLang="en-US" sz="2000" dirty="0"/>
              <a:t>‘</a:t>
            </a:r>
            <a:r>
              <a:rPr lang="nl-NL" sz="2000" dirty="0"/>
              <a:t>Halleluja! De Heer, onze God, de Almachtige, heeft het koningschap op zich genomen. 7 Laten we blij zijn en jubelen, laten we hem de eer geven! Want de bruiloft van het lam is gekomen en zijn bruid staat klaar. 8 Zij mag zich kleden in zuiver, stralend linnen.</a:t>
            </a:r>
            <a:r>
              <a:rPr lang="nl-NL" altLang="en-US" sz="2000" dirty="0"/>
              <a:t>’</a:t>
            </a:r>
            <a:r>
              <a:rPr lang="nl-NL" sz="2000" dirty="0"/>
              <a:t> Want dit linnen staat voor al het goede dat gedaan is door de heiligen. 9 Toen zei hij tegen mij: </a:t>
            </a:r>
            <a:r>
              <a:rPr lang="nl-NL" altLang="en-US" sz="2000" dirty="0"/>
              <a:t>‘</a:t>
            </a:r>
            <a:r>
              <a:rPr lang="nl-NL" sz="2000" dirty="0"/>
              <a:t>Schrijf op: </a:t>
            </a:r>
            <a:r>
              <a:rPr lang="nl-NL" altLang="en-US" sz="2000" dirty="0"/>
              <a:t>“</a:t>
            </a:r>
            <a:r>
              <a:rPr lang="nl-NL" sz="2000" dirty="0"/>
              <a:t>Gelukkig zijn zij die voor het bruiloftsmaal van het lam zijn uitgenodigd.</a:t>
            </a:r>
            <a:r>
              <a:rPr lang="nl-NL" altLang="en-US" sz="2000" dirty="0"/>
              <a:t>”’</a:t>
            </a:r>
            <a:r>
              <a:rPr lang="nl-NL" sz="2000" dirty="0"/>
              <a:t> En hij vervolgde: </a:t>
            </a:r>
            <a:r>
              <a:rPr lang="nl-NL" altLang="en-US" sz="2000" dirty="0"/>
              <a:t>‘</a:t>
            </a:r>
            <a:r>
              <a:rPr lang="nl-NL" sz="2000" dirty="0"/>
              <a:t>Wat God hier zegt, is betrouwbaar.</a:t>
            </a:r>
            <a:r>
              <a:rPr lang="nl-NL" altLang="en-US" sz="2000" dirty="0"/>
              <a:t>’</a:t>
            </a:r>
            <a:r>
              <a:rPr lang="nl-NL" sz="2000" dirty="0"/>
              <a:t> </a:t>
            </a:r>
          </a:p>
          <a:p>
            <a:endParaRPr lang="nl-NL" sz="2000" b="1" dirty="0"/>
          </a:p>
          <a:p>
            <a:endParaRPr lang="nl-NL" sz="2000" b="1" dirty="0"/>
          </a:p>
          <a:p>
            <a:endParaRPr lang="nl-NL" sz="2000" b="1" dirty="0"/>
          </a:p>
        </p:txBody>
      </p:sp>
      <p:grpSp>
        <p:nvGrpSpPr>
          <p:cNvPr id="6148" name="Groep 10"/>
          <p:cNvGrpSpPr>
            <a:grpSpLocks/>
          </p:cNvGrpSpPr>
          <p:nvPr/>
        </p:nvGrpSpPr>
        <p:grpSpPr bwMode="auto">
          <a:xfrm>
            <a:off x="0" y="4724400"/>
            <a:ext cx="1789113" cy="1989138"/>
            <a:chOff x="0" y="4725144"/>
            <a:chExt cx="1788823" cy="1988840"/>
          </a:xfrm>
        </p:grpSpPr>
        <p:pic>
          <p:nvPicPr>
            <p:cNvPr id="6149"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539552" y="332657"/>
            <a:ext cx="8064896" cy="4524315"/>
          </a:xfrm>
          <a:prstGeom prst="rect">
            <a:avLst/>
          </a:prstGeom>
          <a:noFill/>
          <a:ln w="9525">
            <a:noFill/>
            <a:miter lim="800000"/>
            <a:headEnd/>
            <a:tailEnd/>
          </a:ln>
        </p:spPr>
        <p:txBody>
          <a:bodyPr wrap="square">
            <a:spAutoFit/>
          </a:bodyPr>
          <a:lstStyle/>
          <a:p>
            <a:r>
              <a:rPr lang="nl-NL" sz="2400" b="1" dirty="0"/>
              <a:t>Wat doe ik hier vandaag?</a:t>
            </a:r>
          </a:p>
          <a:p>
            <a:endParaRPr lang="nl-NL" sz="2400" dirty="0"/>
          </a:p>
          <a:p>
            <a:pPr>
              <a:buFont typeface="Arial" pitchFamily="34" charset="0"/>
              <a:buChar char="•"/>
            </a:pPr>
            <a:r>
              <a:rPr lang="nl-NL" sz="2400" dirty="0"/>
              <a:t> Ik denk erover na waarom het belangrijk is om samen het avondmaal te vieren. Ik leer dat avondmaal vieren in je eentje helemaal niet kan. </a:t>
            </a:r>
          </a:p>
          <a:p>
            <a:pPr>
              <a:buFont typeface="Arial" pitchFamily="34" charset="0"/>
              <a:buChar char="•"/>
            </a:pPr>
            <a:r>
              <a:rPr lang="nl-NL" sz="2400" dirty="0"/>
              <a:t> Ik denk erover na waarom er in sommige kerken voor is gekozen dat alleen belijdende leden avondmaal vieren en in andere kerken ook jongeren en kinderen. </a:t>
            </a:r>
          </a:p>
          <a:p>
            <a:pPr>
              <a:buFont typeface="Arial" pitchFamily="34" charset="0"/>
              <a:buChar char="•"/>
            </a:pPr>
            <a:r>
              <a:rPr lang="nl-NL" sz="2400" dirty="0"/>
              <a:t> Ik ontdek dat de collecte tijdens het avondmaal een speciale betekenis heeft. </a:t>
            </a:r>
          </a:p>
          <a:p>
            <a:pPr>
              <a:buFont typeface="Arial" pitchFamily="34" charset="0"/>
              <a:buChar char="•"/>
            </a:pPr>
            <a:r>
              <a:rPr lang="nl-NL" sz="2400" dirty="0"/>
              <a:t> Ik leer dat het avondmaal verwijst naar het feest op de nieuwe aarde. </a:t>
            </a:r>
          </a:p>
        </p:txBody>
      </p:sp>
      <p:grpSp>
        <p:nvGrpSpPr>
          <p:cNvPr id="3076" name="Groep 10"/>
          <p:cNvGrpSpPr>
            <a:grpSpLocks/>
          </p:cNvGrpSpPr>
          <p:nvPr/>
        </p:nvGrpSpPr>
        <p:grpSpPr bwMode="auto">
          <a:xfrm>
            <a:off x="0" y="4941168"/>
            <a:ext cx="1763688" cy="1772370"/>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628775"/>
            <a:ext cx="7561337" cy="707886"/>
          </a:xfrm>
          <a:prstGeom prst="rect">
            <a:avLst/>
          </a:prstGeom>
          <a:noFill/>
          <a:ln w="9525">
            <a:noFill/>
            <a:miter lim="800000"/>
            <a:headEnd/>
            <a:tailEnd/>
          </a:ln>
        </p:spPr>
        <p:txBody>
          <a:bodyPr wrap="square">
            <a:spAutoFit/>
          </a:bodyPr>
          <a:lstStyle/>
          <a:p>
            <a:pPr algn="ctr"/>
            <a:r>
              <a:rPr lang="nl-NL" sz="4000" b="1" dirty="0"/>
              <a:t>American party</a:t>
            </a:r>
          </a:p>
        </p:txBody>
      </p:sp>
      <p:pic>
        <p:nvPicPr>
          <p:cNvPr id="3075" name="Picture 4"/>
          <p:cNvPicPr>
            <a:picLocks noChangeAspect="1" noChangeArrowheads="1"/>
          </p:cNvPicPr>
          <p:nvPr/>
        </p:nvPicPr>
        <p:blipFill>
          <a:blip r:embed="rId3" cstate="print"/>
          <a:srcRect/>
          <a:stretch>
            <a:fillRect/>
          </a:stretch>
        </p:blipFill>
        <p:spPr bwMode="auto">
          <a:xfrm>
            <a:off x="4350581" y="3573016"/>
            <a:ext cx="4469469" cy="2973933"/>
          </a:xfrm>
          <a:prstGeom prst="rect">
            <a:avLst/>
          </a:prstGeom>
          <a:noFill/>
          <a:ln w="9525">
            <a:noFill/>
            <a:miter lim="800000"/>
            <a:headEnd/>
            <a:tailEnd/>
          </a:ln>
        </p:spPr>
      </p:pic>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2195736" y="188640"/>
            <a:ext cx="6696744" cy="3785652"/>
          </a:xfrm>
          <a:prstGeom prst="rect">
            <a:avLst/>
          </a:prstGeom>
          <a:noFill/>
          <a:ln w="9525">
            <a:noFill/>
            <a:miter lim="800000"/>
            <a:headEnd/>
            <a:tailEnd/>
          </a:ln>
        </p:spPr>
        <p:txBody>
          <a:bodyPr wrap="square">
            <a:spAutoFit/>
          </a:bodyPr>
          <a:lstStyle/>
          <a:p>
            <a:r>
              <a:rPr lang="nl-NL" sz="2000" b="1" dirty="0"/>
              <a:t>1 Korintiërs 11: 18-22</a:t>
            </a:r>
            <a:endParaRPr lang="nl-NL" sz="2000" dirty="0"/>
          </a:p>
          <a:p>
            <a:r>
              <a:rPr lang="nl-NL" sz="2000" dirty="0"/>
              <a:t>18 Om te beginnen: ik hoor dat u bij uw samenkomsten in de gemeente partijen vormt. Tot op zekere hoogte geloof ik dat ook. 19 Het is onvermijdelijk dat er partijvorming onder u is, zodat duidelijk wordt wie van u betrouwbaar is. 20 Alleen, u komt niet samen om de maaltijd van de Heer te vieren. </a:t>
            </a:r>
          </a:p>
          <a:p>
            <a:r>
              <a:rPr lang="nl-NL" sz="2000" dirty="0"/>
              <a:t>21 Van wat u hebt meegebracht eet u alleen zelf, zodat de een honger heeft en de ander dronken is. 22 Hebt u soms geen eigen huis waar u kunt eten en drinken? Of veracht u de gemeente van God en wilt u de armen onder u vernederen? Wat moet ik hierover zeggen? Moet ik u soms prijzen? Dat doe ik in geen geval.</a:t>
            </a:r>
          </a:p>
        </p:txBody>
      </p:sp>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628775"/>
            <a:ext cx="7561337" cy="707886"/>
          </a:xfrm>
          <a:prstGeom prst="rect">
            <a:avLst/>
          </a:prstGeom>
          <a:noFill/>
          <a:ln w="9525">
            <a:noFill/>
            <a:miter lim="800000"/>
            <a:headEnd/>
            <a:tailEnd/>
          </a:ln>
        </p:spPr>
        <p:txBody>
          <a:bodyPr wrap="square">
            <a:spAutoFit/>
          </a:bodyPr>
          <a:lstStyle/>
          <a:p>
            <a:pPr algn="ctr"/>
            <a:r>
              <a:rPr lang="nl-NL" sz="4000" b="1" dirty="0"/>
              <a:t>Feesten met die…?</a:t>
            </a:r>
          </a:p>
        </p:txBody>
      </p:sp>
      <p:pic>
        <p:nvPicPr>
          <p:cNvPr id="3075" name="Picture 4"/>
          <p:cNvPicPr>
            <a:picLocks noChangeAspect="1" noChangeArrowheads="1"/>
          </p:cNvPicPr>
          <p:nvPr/>
        </p:nvPicPr>
        <p:blipFill>
          <a:blip r:embed="rId3" cstate="print"/>
          <a:srcRect/>
          <a:stretch>
            <a:fillRect/>
          </a:stretch>
        </p:blipFill>
        <p:spPr bwMode="auto">
          <a:xfrm>
            <a:off x="4350581" y="3573016"/>
            <a:ext cx="4469469" cy="2973933"/>
          </a:xfrm>
          <a:prstGeom prst="rect">
            <a:avLst/>
          </a:prstGeom>
          <a:noFill/>
          <a:ln w="9525">
            <a:noFill/>
            <a:miter lim="800000"/>
            <a:headEnd/>
            <a:tailEnd/>
          </a:ln>
        </p:spPr>
      </p:pic>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8"/>
          <p:cNvSpPr txBox="1">
            <a:spLocks noChangeArrowheads="1"/>
          </p:cNvSpPr>
          <p:nvPr/>
        </p:nvSpPr>
        <p:spPr bwMode="auto">
          <a:xfrm>
            <a:off x="323528" y="260648"/>
            <a:ext cx="8496943" cy="6555641"/>
          </a:xfrm>
          <a:prstGeom prst="rect">
            <a:avLst/>
          </a:prstGeom>
          <a:noFill/>
          <a:ln w="9525">
            <a:noFill/>
            <a:miter lim="800000"/>
            <a:headEnd/>
            <a:tailEnd/>
          </a:ln>
        </p:spPr>
        <p:txBody>
          <a:bodyPr wrap="square">
            <a:spAutoFit/>
          </a:bodyPr>
          <a:lstStyle/>
          <a:p>
            <a:r>
              <a:rPr lang="nl-NL" sz="2000" b="1" dirty="0"/>
              <a:t>Groep 1 - Matteüs 5: 23 en 24</a:t>
            </a:r>
            <a:endParaRPr lang="nl-NL" sz="2000" dirty="0"/>
          </a:p>
          <a:p>
            <a:r>
              <a:rPr lang="nl-NL" sz="2000" dirty="0"/>
              <a:t>23 Wanneer je dus je offergave naar het altaar brengt en je </a:t>
            </a:r>
            <a:r>
              <a:rPr lang="nl-NL" sz="2000" dirty="0" err="1"/>
              <a:t>je</a:t>
            </a:r>
            <a:r>
              <a:rPr lang="nl-NL" sz="2000" dirty="0"/>
              <a:t> daar herinnert dat je broeder of zuster je iets verwijt, 24 laat je gave dan bij het altaar achter; ga je eerst met die ander verzoenen en kom daarna je offer brengen.</a:t>
            </a:r>
          </a:p>
          <a:p>
            <a:endParaRPr lang="nl-NL" sz="2000" dirty="0"/>
          </a:p>
          <a:p>
            <a:r>
              <a:rPr lang="nl-NL" sz="2000" b="1" dirty="0"/>
              <a:t>Groep 2 – 1 Johannes 2: 9-11</a:t>
            </a:r>
            <a:endParaRPr lang="nl-NL" sz="2000" dirty="0"/>
          </a:p>
          <a:p>
            <a:r>
              <a:rPr lang="nl-NL" sz="2000" dirty="0"/>
              <a:t>9 Wie zegt in het licht te zijn maar zijn broeder of zuster haat, bevindt zich nog altijd in de duisternis. 10 Wie de ander liefheeft, blijft in het licht en komt niet ten val, 11 maar wie de ander haat, bevindt zich in de duisternis. Hij gaat zijn weg in het duister, zonder te weten waarheen die weg voert, want de duisternis heeft hem blind gemaakt. </a:t>
            </a:r>
          </a:p>
          <a:p>
            <a:endParaRPr lang="nl-NL" sz="2000" b="1" dirty="0"/>
          </a:p>
          <a:p>
            <a:r>
              <a:rPr lang="nl-NL" sz="2000" b="1" dirty="0"/>
              <a:t>Groep 3 – 1 Korintiërs 5: 11-13</a:t>
            </a:r>
            <a:endParaRPr lang="nl-NL" sz="2000" dirty="0"/>
          </a:p>
          <a:p>
            <a:r>
              <a:rPr lang="nl-NL" sz="2000" dirty="0"/>
              <a:t>11 Wat ik bedoel is dit: u mag niet omgaan met iemand die zichzelf een broeder of zuster noemt, maar in feite een ontuchtpleger is, een geldwolf, afgodendienaar, lasteraar, dronkaard of uitbuiter. Met zo iemand mag u beslist niet eten. 12 Waarom zouden we over buitenstaanders oordelen? U hoeft toch alleen te oordelen over leden van de gemeente? 13 Over de buitenstaanders zal God oordelen. Maar binnen de gemeente geldt: </a:t>
            </a:r>
            <a:r>
              <a:rPr lang="nl-NL" altLang="en-US" sz="2000" dirty="0"/>
              <a:t>‘</a:t>
            </a:r>
            <a:r>
              <a:rPr lang="nl-NL" sz="2000" dirty="0"/>
              <a:t>Verwijder wie kwaad doet uit uw midden.</a:t>
            </a:r>
            <a:r>
              <a:rPr lang="nl-NL" altLang="en-US" sz="2000" dirty="0"/>
              <a:t>’</a:t>
            </a:r>
            <a:r>
              <a:rPr lang="nl-NL" sz="2000" dirty="0"/>
              <a:t> </a:t>
            </a:r>
          </a:p>
          <a:p>
            <a:endParaRPr lang="nl-NL"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628775"/>
            <a:ext cx="7561337" cy="707886"/>
          </a:xfrm>
          <a:prstGeom prst="rect">
            <a:avLst/>
          </a:prstGeom>
          <a:noFill/>
          <a:ln w="9525">
            <a:noFill/>
            <a:miter lim="800000"/>
            <a:headEnd/>
            <a:tailEnd/>
          </a:ln>
        </p:spPr>
        <p:txBody>
          <a:bodyPr wrap="square">
            <a:spAutoFit/>
          </a:bodyPr>
          <a:lstStyle/>
          <a:p>
            <a:pPr algn="ctr"/>
            <a:r>
              <a:rPr lang="nl-NL" sz="4000" b="1" dirty="0"/>
              <a:t>Voor spek en bonen</a:t>
            </a:r>
          </a:p>
        </p:txBody>
      </p:sp>
      <p:pic>
        <p:nvPicPr>
          <p:cNvPr id="3075" name="Picture 4"/>
          <p:cNvPicPr>
            <a:picLocks noChangeAspect="1" noChangeArrowheads="1"/>
          </p:cNvPicPr>
          <p:nvPr/>
        </p:nvPicPr>
        <p:blipFill>
          <a:blip r:embed="rId3" cstate="print"/>
          <a:srcRect/>
          <a:stretch>
            <a:fillRect/>
          </a:stretch>
        </p:blipFill>
        <p:spPr bwMode="auto">
          <a:xfrm>
            <a:off x="4350581" y="3573016"/>
            <a:ext cx="4469469" cy="2973933"/>
          </a:xfrm>
          <a:prstGeom prst="rect">
            <a:avLst/>
          </a:prstGeom>
          <a:noFill/>
          <a:ln w="9525">
            <a:noFill/>
            <a:miter lim="800000"/>
            <a:headEnd/>
            <a:tailEnd/>
          </a:ln>
        </p:spPr>
      </p:pic>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628775"/>
            <a:ext cx="7561337" cy="707886"/>
          </a:xfrm>
          <a:prstGeom prst="rect">
            <a:avLst/>
          </a:prstGeom>
          <a:noFill/>
          <a:ln w="9525">
            <a:noFill/>
            <a:miter lim="800000"/>
            <a:headEnd/>
            <a:tailEnd/>
          </a:ln>
        </p:spPr>
        <p:txBody>
          <a:bodyPr wrap="square">
            <a:spAutoFit/>
          </a:bodyPr>
          <a:lstStyle/>
          <a:p>
            <a:pPr algn="ctr"/>
            <a:r>
              <a:rPr lang="nl-NL" sz="4000" b="1" dirty="0"/>
              <a:t>Avondmaal en collecte</a:t>
            </a:r>
          </a:p>
        </p:txBody>
      </p:sp>
      <p:pic>
        <p:nvPicPr>
          <p:cNvPr id="3075" name="Picture 4"/>
          <p:cNvPicPr>
            <a:picLocks noChangeAspect="1" noChangeArrowheads="1"/>
          </p:cNvPicPr>
          <p:nvPr/>
        </p:nvPicPr>
        <p:blipFill>
          <a:blip r:embed="rId3" cstate="print"/>
          <a:srcRect/>
          <a:stretch>
            <a:fillRect/>
          </a:stretch>
        </p:blipFill>
        <p:spPr bwMode="auto">
          <a:xfrm>
            <a:off x="4350581" y="3573016"/>
            <a:ext cx="4469469" cy="2973933"/>
          </a:xfrm>
          <a:prstGeom prst="rect">
            <a:avLst/>
          </a:prstGeom>
          <a:noFill/>
          <a:ln w="9525">
            <a:noFill/>
            <a:miter lim="800000"/>
            <a:headEnd/>
            <a:tailEnd/>
          </a:ln>
        </p:spPr>
      </p:pic>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628775"/>
            <a:ext cx="7561337" cy="707886"/>
          </a:xfrm>
          <a:prstGeom prst="rect">
            <a:avLst/>
          </a:prstGeom>
          <a:noFill/>
          <a:ln w="9525">
            <a:noFill/>
            <a:miter lim="800000"/>
            <a:headEnd/>
            <a:tailEnd/>
          </a:ln>
        </p:spPr>
        <p:txBody>
          <a:bodyPr wrap="square">
            <a:spAutoFit/>
          </a:bodyPr>
          <a:lstStyle/>
          <a:p>
            <a:pPr algn="ctr"/>
            <a:r>
              <a:rPr lang="nl-NL" sz="4000" b="1" dirty="0"/>
              <a:t>Het grote feest dat komt</a:t>
            </a:r>
          </a:p>
        </p:txBody>
      </p:sp>
      <p:pic>
        <p:nvPicPr>
          <p:cNvPr id="3075" name="Picture 4"/>
          <p:cNvPicPr>
            <a:picLocks noChangeAspect="1" noChangeArrowheads="1"/>
          </p:cNvPicPr>
          <p:nvPr/>
        </p:nvPicPr>
        <p:blipFill>
          <a:blip r:embed="rId3" cstate="print"/>
          <a:srcRect/>
          <a:stretch>
            <a:fillRect/>
          </a:stretch>
        </p:blipFill>
        <p:spPr bwMode="auto">
          <a:xfrm>
            <a:off x="4350581" y="3573016"/>
            <a:ext cx="4469469" cy="2973933"/>
          </a:xfrm>
          <a:prstGeom prst="rect">
            <a:avLst/>
          </a:prstGeom>
          <a:noFill/>
          <a:ln w="9525">
            <a:noFill/>
            <a:miter lim="800000"/>
            <a:headEnd/>
            <a:tailEnd/>
          </a:ln>
        </p:spPr>
      </p:pic>
      <p:grpSp>
        <p:nvGrpSpPr>
          <p:cNvPr id="2" name="Groep 10"/>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3" name="Tekstvak 12"/>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5</a:t>
              </a:r>
            </a:p>
            <a:p>
              <a:pPr algn="ctr" fontAlgn="auto">
                <a:spcBef>
                  <a:spcPts val="0"/>
                </a:spcBef>
                <a:spcAft>
                  <a:spcPts val="0"/>
                </a:spcAft>
                <a:defRPr/>
              </a:pPr>
              <a:r>
                <a:rPr lang="nl-NL" sz="1600" b="1" dirty="0">
                  <a:solidFill>
                    <a:schemeClr val="accent2">
                      <a:lumMod val="75000"/>
                    </a:schemeClr>
                  </a:solidFill>
                  <a:latin typeface="+mn-lt"/>
                  <a:ea typeface="+mn-ea"/>
                </a:rPr>
                <a:t>Samen feest</a:t>
              </a:r>
            </a:p>
          </p:txBody>
        </p:sp>
      </p:gr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736</Words>
  <Application>Microsoft Office PowerPoint</Application>
  <PresentationFormat>Diavoorstelling (4:3)</PresentationFormat>
  <Paragraphs>46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MS PGothic</vt:lpstr>
      <vt:lpstr>Arial</vt:lpstr>
      <vt:lpstr>Calibri</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Thuis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19</cp:revision>
  <dcterms:created xsi:type="dcterms:W3CDTF">2013-05-06T07:30:54Z</dcterms:created>
  <dcterms:modified xsi:type="dcterms:W3CDTF">2017-09-21T14:50:18Z</dcterms:modified>
</cp:coreProperties>
</file>