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573E1-4CB8-4F13-BD2B-6FA571076BA1}" type="datetimeFigureOut">
              <a:rPr lang="nl-NL"/>
              <a:pPr/>
              <a:t>15-4-2014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2A9AD-D289-4F5C-BE67-91FDFDF60B2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13FC1-AF9B-48D8-BBE7-16D35AE71C8F}" type="datetimeFigureOut">
              <a:rPr lang="nl-NL"/>
              <a:pPr/>
              <a:t>15-4-2014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F9F0-CAE5-4AED-95EF-A4415FC7CE3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3C0AB-8131-40AA-8A98-0F32B1E2F1A9}" type="datetimeFigureOut">
              <a:rPr lang="nl-NL"/>
              <a:pPr/>
              <a:t>15-4-2014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D9F56-8F42-4773-986B-BE929655607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6B8D51-F262-499E-8BB1-306305DC000B}" type="datetimeFigureOut">
              <a:rPr lang="nl-NL"/>
              <a:pPr/>
              <a:t>15-4-2014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43BEB-6468-4F10-AB2F-3AFD9D64545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33B0E-45E0-4D89-BA82-C7A1EDBB24A1}" type="datetimeFigureOut">
              <a:rPr lang="nl-NL"/>
              <a:pPr/>
              <a:t>15-4-2014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8917D-7CC2-4BE3-A9E6-9F7F08E91EF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F58510-0567-4212-909F-EBD39B373B55}" type="datetimeFigureOut">
              <a:rPr lang="nl-NL"/>
              <a:pPr/>
              <a:t>15-4-2014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E293-EC99-473E-8854-441D88866F3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B3A75D-EB32-4192-ADA6-3AC24680A8BA}" type="datetimeFigureOut">
              <a:rPr lang="nl-NL"/>
              <a:pPr/>
              <a:t>15-4-2014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1D518-A3AF-4E79-8F5F-8B932F2B77A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871344-EBE3-438A-B4FF-9D26B8467EA3}" type="datetimeFigureOut">
              <a:rPr lang="nl-NL"/>
              <a:pPr/>
              <a:t>15-4-2014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2BB74-2B72-49F4-B31D-A1AB9620EF9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8DBD20-0FFD-443B-91F4-820163E8C110}" type="datetimeFigureOut">
              <a:rPr lang="nl-NL"/>
              <a:pPr/>
              <a:t>15-4-2014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5F578-F85F-451B-ABF8-9F355E17175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983DEE-0BE2-434D-9480-718E8D8068FB}" type="datetimeFigureOut">
              <a:rPr lang="nl-NL"/>
              <a:pPr/>
              <a:t>15-4-2014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2E2FD-0F2F-4EE4-8C87-886CDC40E6B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0786F9-08D3-49C8-827A-40D7E2247379}" type="datetimeFigureOut">
              <a:rPr lang="nl-NL"/>
              <a:pPr/>
              <a:t>15-4-2014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382D0-715B-479C-B388-AE65636AC99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E1E5F7A-BF5C-4ED1-9FBC-1496842211A4}" type="datetimeFigureOut">
              <a:rPr lang="nl-NL"/>
              <a:pPr/>
              <a:t>15-4-2014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78FB106-B974-441D-B00E-534FD1B7BCF6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1381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989388" y="333375"/>
            <a:ext cx="223361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Les 4 Proeven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341438"/>
            <a:ext cx="5510212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8"/>
          <p:cNvSpPr txBox="1">
            <a:spLocks noChangeArrowheads="1"/>
          </p:cNvSpPr>
          <p:nvPr/>
        </p:nvSpPr>
        <p:spPr bwMode="auto">
          <a:xfrm>
            <a:off x="827584" y="692696"/>
            <a:ext cx="734481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b="1" dirty="0" smtClean="0"/>
              <a:t>Wat doe ik hier vandaag?</a:t>
            </a:r>
          </a:p>
          <a:p>
            <a:endParaRPr lang="nl-NL" sz="2400" dirty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Ik weet wat sacramenten zijn en waarom God ze gegeven heeft.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Ik begrijp waarom het avondmaal regelmatig gevierd wordt in de kerk. 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Ik bedenk voor mezelf of ik ernaar verlang om het avondmaal mee te gaan vieren. </a:t>
            </a:r>
            <a:endParaRPr lang="nl-NL" sz="2400" dirty="0"/>
          </a:p>
        </p:txBody>
      </p:sp>
      <p:grpSp>
        <p:nvGrpSpPr>
          <p:cNvPr id="3075" name="Groep 9"/>
          <p:cNvGrpSpPr>
            <a:grpSpLocks/>
          </p:cNvGrpSpPr>
          <p:nvPr/>
        </p:nvGrpSpPr>
        <p:grpSpPr bwMode="auto">
          <a:xfrm>
            <a:off x="0" y="4508500"/>
            <a:ext cx="1789113" cy="2205038"/>
            <a:chOff x="0" y="4509120"/>
            <a:chExt cx="1788823" cy="2204864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509120"/>
              <a:ext cx="1788823" cy="5841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Proeven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88434"/>
            <a:ext cx="3806924" cy="29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8"/>
          <p:cNvSpPr txBox="1">
            <a:spLocks noChangeArrowheads="1"/>
          </p:cNvSpPr>
          <p:nvPr/>
        </p:nvSpPr>
        <p:spPr bwMode="auto">
          <a:xfrm>
            <a:off x="827584" y="1844824"/>
            <a:ext cx="73448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Plaatje of praatje?</a:t>
            </a:r>
            <a:endParaRPr lang="nl-NL" sz="4000" b="1" dirty="0"/>
          </a:p>
        </p:txBody>
      </p:sp>
      <p:grpSp>
        <p:nvGrpSpPr>
          <p:cNvPr id="2" name="Groep 9"/>
          <p:cNvGrpSpPr>
            <a:grpSpLocks/>
          </p:cNvGrpSpPr>
          <p:nvPr/>
        </p:nvGrpSpPr>
        <p:grpSpPr bwMode="auto">
          <a:xfrm>
            <a:off x="0" y="4508500"/>
            <a:ext cx="1789113" cy="2205038"/>
            <a:chOff x="0" y="4509120"/>
            <a:chExt cx="1788823" cy="2204864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509120"/>
              <a:ext cx="1788823" cy="5841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Proeven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88434"/>
            <a:ext cx="3806924" cy="29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8"/>
          <p:cNvSpPr txBox="1">
            <a:spLocks noChangeArrowheads="1"/>
          </p:cNvSpPr>
          <p:nvPr/>
        </p:nvSpPr>
        <p:spPr bwMode="auto">
          <a:xfrm>
            <a:off x="827584" y="1844824"/>
            <a:ext cx="73448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Avondmaal</a:t>
            </a:r>
            <a:endParaRPr lang="nl-NL" sz="4000" b="1" dirty="0"/>
          </a:p>
        </p:txBody>
      </p:sp>
      <p:grpSp>
        <p:nvGrpSpPr>
          <p:cNvPr id="2" name="Groep 9"/>
          <p:cNvGrpSpPr>
            <a:grpSpLocks/>
          </p:cNvGrpSpPr>
          <p:nvPr/>
        </p:nvGrpSpPr>
        <p:grpSpPr bwMode="auto">
          <a:xfrm>
            <a:off x="0" y="4508500"/>
            <a:ext cx="1789113" cy="2205038"/>
            <a:chOff x="0" y="4509120"/>
            <a:chExt cx="1788823" cy="2204864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509120"/>
              <a:ext cx="1788823" cy="5841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Proeven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88434"/>
            <a:ext cx="3806924" cy="29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8"/>
          <p:cNvSpPr txBox="1">
            <a:spLocks noChangeArrowheads="1"/>
          </p:cNvSpPr>
          <p:nvPr/>
        </p:nvSpPr>
        <p:spPr bwMode="auto">
          <a:xfrm>
            <a:off x="2123728" y="332656"/>
            <a:ext cx="662473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b="1" dirty="0"/>
              <a:t>Matteüs 26</a:t>
            </a:r>
            <a:r>
              <a:rPr lang="nl-NL" sz="2400" b="1" dirty="0" smtClean="0"/>
              <a:t>: 20 en 26-28</a:t>
            </a:r>
            <a:endParaRPr lang="nl-NL" sz="2400" dirty="0"/>
          </a:p>
          <a:p>
            <a:r>
              <a:rPr lang="nl-NL" sz="2400" dirty="0"/>
              <a:t>20 Toen de avond was gevallen, lag hij samen met de twaalf aan voor de maaltijd. 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/>
              <a:t>26 Toen ze verder aten nam Jezus een brood, sprak het </a:t>
            </a:r>
            <a:r>
              <a:rPr lang="nl-NL" sz="2400" dirty="0" err="1"/>
              <a:t>zegengebed</a:t>
            </a:r>
            <a:r>
              <a:rPr lang="nl-NL" sz="2400" dirty="0"/>
              <a:t> uit, brak het brood en gaf de leerlingen ervan met de woorden: </a:t>
            </a:r>
            <a:r>
              <a:rPr lang="nl-NL" altLang="en-US" sz="2400" dirty="0"/>
              <a:t>‘</a:t>
            </a:r>
            <a:r>
              <a:rPr lang="nl-NL" sz="2400" dirty="0"/>
              <a:t>Neem, eet, dit is mijn lichaam.</a:t>
            </a:r>
            <a:r>
              <a:rPr lang="nl-NL" altLang="en-US" sz="2400" dirty="0"/>
              <a:t>’</a:t>
            </a:r>
            <a:r>
              <a:rPr lang="nl-NL" sz="2400" dirty="0"/>
              <a:t> 27 En hij nam een beker, sprak het dankgebed uit en gaf hun de beker met de woorden: </a:t>
            </a:r>
            <a:r>
              <a:rPr lang="nl-NL" altLang="en-US" sz="2400" dirty="0"/>
              <a:t>‘</a:t>
            </a:r>
            <a:r>
              <a:rPr lang="nl-NL" sz="2400" dirty="0"/>
              <a:t>Drink allen hieruit, 28 dit is mijn bloed, het bloed van het verbond, dat voor velen wordt vergoten tot vergeving van zonden.</a:t>
            </a:r>
          </a:p>
          <a:p>
            <a:endParaRPr lang="nl-NL" sz="2000" b="1" dirty="0"/>
          </a:p>
          <a:p>
            <a:endParaRPr lang="nl-NL" sz="2000" b="1" dirty="0"/>
          </a:p>
        </p:txBody>
      </p:sp>
      <p:grpSp>
        <p:nvGrpSpPr>
          <p:cNvPr id="2" name="Groep 9"/>
          <p:cNvGrpSpPr>
            <a:grpSpLocks/>
          </p:cNvGrpSpPr>
          <p:nvPr/>
        </p:nvGrpSpPr>
        <p:grpSpPr bwMode="auto">
          <a:xfrm>
            <a:off x="0" y="4508500"/>
            <a:ext cx="1789113" cy="2205038"/>
            <a:chOff x="0" y="4509120"/>
            <a:chExt cx="1788823" cy="2204864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509120"/>
              <a:ext cx="1788823" cy="5841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Proeven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5888"/>
            <a:ext cx="17907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8"/>
          <p:cNvSpPr txBox="1">
            <a:spLocks noChangeArrowheads="1"/>
          </p:cNvSpPr>
          <p:nvPr/>
        </p:nvSpPr>
        <p:spPr bwMode="auto">
          <a:xfrm>
            <a:off x="2123728" y="332656"/>
            <a:ext cx="66247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b="1" dirty="0"/>
              <a:t>Matteüs 26</a:t>
            </a:r>
            <a:r>
              <a:rPr lang="nl-NL" sz="2400" b="1" dirty="0" smtClean="0"/>
              <a:t>: 28</a:t>
            </a:r>
            <a:endParaRPr lang="nl-NL" sz="2400" dirty="0"/>
          </a:p>
          <a:p>
            <a:r>
              <a:rPr lang="nl-NL" sz="2400" dirty="0" smtClean="0"/>
              <a:t>28 </a:t>
            </a:r>
            <a:r>
              <a:rPr lang="nl-NL" sz="2400" dirty="0"/>
              <a:t>dit is mijn bloed, het bloed van het verbond, dat voor velen wordt vergoten tot vergeving van zonden.</a:t>
            </a:r>
          </a:p>
          <a:p>
            <a:endParaRPr lang="nl-NL" sz="2400" b="1" dirty="0"/>
          </a:p>
          <a:p>
            <a:r>
              <a:rPr lang="nl-NL" sz="2400" b="1" dirty="0" smtClean="0"/>
              <a:t>I Korintiërs 11: 25</a:t>
            </a:r>
          </a:p>
          <a:p>
            <a:r>
              <a:rPr lang="nl-NL" sz="2400" dirty="0" smtClean="0"/>
              <a:t>Zo nam hij na de maaltijd ook de beker, en hij zei: ‘Deze beker is het nieuwe verbond dat door mijn bloed gesloten wordt.</a:t>
            </a:r>
            <a:endParaRPr lang="nl-NL" sz="2400" dirty="0"/>
          </a:p>
        </p:txBody>
      </p:sp>
      <p:grpSp>
        <p:nvGrpSpPr>
          <p:cNvPr id="2" name="Groep 9"/>
          <p:cNvGrpSpPr>
            <a:grpSpLocks/>
          </p:cNvGrpSpPr>
          <p:nvPr/>
        </p:nvGrpSpPr>
        <p:grpSpPr bwMode="auto">
          <a:xfrm>
            <a:off x="0" y="4508500"/>
            <a:ext cx="1789113" cy="2205038"/>
            <a:chOff x="0" y="4509120"/>
            <a:chExt cx="1788823" cy="2204864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509120"/>
              <a:ext cx="1788823" cy="5841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Proeven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5888"/>
            <a:ext cx="17907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8"/>
          <p:cNvSpPr txBox="1">
            <a:spLocks noChangeArrowheads="1"/>
          </p:cNvSpPr>
          <p:nvPr/>
        </p:nvSpPr>
        <p:spPr bwMode="auto">
          <a:xfrm>
            <a:off x="827584" y="1844824"/>
            <a:ext cx="73448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Tegenstrijdig</a:t>
            </a:r>
            <a:endParaRPr lang="nl-NL" sz="4000" b="1" dirty="0"/>
          </a:p>
        </p:txBody>
      </p:sp>
      <p:grpSp>
        <p:nvGrpSpPr>
          <p:cNvPr id="2" name="Groep 9"/>
          <p:cNvGrpSpPr>
            <a:grpSpLocks/>
          </p:cNvGrpSpPr>
          <p:nvPr/>
        </p:nvGrpSpPr>
        <p:grpSpPr bwMode="auto">
          <a:xfrm>
            <a:off x="0" y="4508500"/>
            <a:ext cx="1789113" cy="2205038"/>
            <a:chOff x="0" y="4509120"/>
            <a:chExt cx="1788823" cy="2204864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509120"/>
              <a:ext cx="1788823" cy="5841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Proeven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88434"/>
            <a:ext cx="3806924" cy="29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8"/>
          <p:cNvSpPr txBox="1">
            <a:spLocks noChangeArrowheads="1"/>
          </p:cNvSpPr>
          <p:nvPr/>
        </p:nvSpPr>
        <p:spPr bwMode="auto">
          <a:xfrm>
            <a:off x="827584" y="1844824"/>
            <a:ext cx="73448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Goed voorbereid</a:t>
            </a:r>
            <a:endParaRPr lang="nl-NL" sz="4000" b="1" dirty="0"/>
          </a:p>
        </p:txBody>
      </p:sp>
      <p:grpSp>
        <p:nvGrpSpPr>
          <p:cNvPr id="2" name="Groep 9"/>
          <p:cNvGrpSpPr>
            <a:grpSpLocks/>
          </p:cNvGrpSpPr>
          <p:nvPr/>
        </p:nvGrpSpPr>
        <p:grpSpPr bwMode="auto">
          <a:xfrm>
            <a:off x="0" y="4508500"/>
            <a:ext cx="1789113" cy="2205038"/>
            <a:chOff x="0" y="4509120"/>
            <a:chExt cx="1788823" cy="2204864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509120"/>
              <a:ext cx="1788823" cy="5841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Proeven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88434"/>
            <a:ext cx="3806924" cy="29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248</Words>
  <Application>Microsoft Office PowerPoint</Application>
  <PresentationFormat>Diavoorstelling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Calibri</vt:lpstr>
      <vt:lpstr>MS PGothic</vt:lpstr>
      <vt:lpstr>Arial</vt:lpstr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José Korsaan</dc:creator>
  <cp:lastModifiedBy>Ingrid Plantinga</cp:lastModifiedBy>
  <cp:revision>14</cp:revision>
  <dcterms:created xsi:type="dcterms:W3CDTF">2013-05-06T07:30:54Z</dcterms:created>
  <dcterms:modified xsi:type="dcterms:W3CDTF">2014-04-15T13:54:27Z</dcterms:modified>
</cp:coreProperties>
</file>