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57" r:id="rId10"/>
    <p:sldId id="268" r:id="rId11"/>
    <p:sldId id="258" r:id="rId12"/>
    <p:sldId id="267" r:id="rId1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88A2C69-2E53-48B8-8CD0-7592AD784DC1}" type="datetimeFigureOut">
              <a:rPr lang="nl-NL"/>
              <a:pPr>
                <a:defRPr/>
              </a:pPr>
              <a:t>4-2-2014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B29F585-F828-46EC-8E02-E3FDF6CA1B1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7411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60309E1-6D37-4805-9F4F-600566AA8C1B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7411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60309E1-6D37-4805-9F4F-600566AA8C1B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9459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BFDB66-49A9-466E-8CBE-6D1ADDAB662C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042D73-C8E2-4765-ABE4-E1795A59DFA5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042D73-C8E2-4765-ABE4-E1795A59DFA5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042D73-C8E2-4765-ABE4-E1795A59DFA5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042D73-C8E2-4765-ABE4-E1795A59DFA5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7411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60309E1-6D37-4805-9F4F-600566AA8C1B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042D73-C8E2-4765-ABE4-E1795A59DFA5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042D73-C8E2-4765-ABE4-E1795A59DFA5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042D73-C8E2-4765-ABE4-E1795A59DFA5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7411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60309E1-6D37-4805-9F4F-600566AA8C1B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al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22" name="Ond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6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9A9A42-125E-466F-B871-4B5C9140022E}" type="datetime1">
              <a:rPr lang="nl-NL"/>
              <a:pPr>
                <a:defRPr/>
              </a:pPr>
              <a:t>4-2-2014</a:t>
            </a:fld>
            <a:endParaRPr lang="nl-NL"/>
          </a:p>
        </p:txBody>
      </p:sp>
      <p:sp>
        <p:nvSpPr>
          <p:cNvPr id="7" name="Tijdelijke aanduiding voor voettekst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8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915195-8D63-41E7-BA6B-F059132CF6B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6F1B2-2BC9-473F-93C8-44C208075EE9}" type="datetime1">
              <a:rPr lang="nl-NL"/>
              <a:pPr>
                <a:defRPr/>
              </a:pPr>
              <a:t>4-2-2014</a:t>
            </a:fld>
            <a:endParaRPr lang="nl-NL"/>
          </a:p>
        </p:txBody>
      </p:sp>
      <p:sp>
        <p:nvSpPr>
          <p:cNvPr id="5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2B80F-D56F-48B3-8D26-E6FA32BE6F7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B0B7B-AC2C-40D1-ABB9-E6FEC415DA8F}" type="datetime1">
              <a:rPr lang="nl-NL"/>
              <a:pPr>
                <a:defRPr/>
              </a:pPr>
              <a:t>4-2-2014</a:t>
            </a:fld>
            <a:endParaRPr lang="nl-NL"/>
          </a:p>
        </p:txBody>
      </p:sp>
      <p:sp>
        <p:nvSpPr>
          <p:cNvPr id="5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542EE-1C20-4033-B1CA-CBE1E5D9932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C9211-088E-493E-B6C0-036A8111B002}" type="datetime1">
              <a:rPr lang="nl-NL"/>
              <a:pPr>
                <a:defRPr/>
              </a:pPr>
              <a:t>4-2-2014</a:t>
            </a:fld>
            <a:endParaRPr lang="nl-NL"/>
          </a:p>
        </p:txBody>
      </p:sp>
      <p:sp>
        <p:nvSpPr>
          <p:cNvPr id="5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5EFB0-09E4-4282-833A-B7C931C5845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hthoek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al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3111C6-CEAF-4B14-A702-6B36C3BF51EA}" type="datetime1">
              <a:rPr lang="nl-NL"/>
              <a:pPr>
                <a:defRPr/>
              </a:pPr>
              <a:t>4-2-2014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0E5169-D2F7-45F2-AF35-01095C7362F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0FF21-6D47-408D-98F3-E6A5FF47E5ED}" type="datetime1">
              <a:rPr lang="nl-NL"/>
              <a:pPr>
                <a:defRPr/>
              </a:pPr>
              <a:t>4-2-2014</a:t>
            </a:fld>
            <a:endParaRPr lang="nl-NL"/>
          </a:p>
        </p:txBody>
      </p:sp>
      <p:sp>
        <p:nvSpPr>
          <p:cNvPr id="6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7" name="Tijdelijke aanduiding voor dianumm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08F00-D194-442C-A730-F7C3827CA6E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C8436F-6F73-4182-93AC-1416B7F17043}" type="datetime1">
              <a:rPr lang="nl-NL"/>
              <a:pPr>
                <a:defRPr/>
              </a:pPr>
              <a:t>4-2-2014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9C5B83-E923-4F4F-B543-0EB680C95AA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3FD5F-8589-430C-8F8D-8B5261328C22}" type="datetime1">
              <a:rPr lang="nl-NL"/>
              <a:pPr>
                <a:defRPr/>
              </a:pPr>
              <a:t>4-2-2014</a:t>
            </a:fld>
            <a:endParaRPr lang="nl-NL"/>
          </a:p>
        </p:txBody>
      </p:sp>
      <p:sp>
        <p:nvSpPr>
          <p:cNvPr id="4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5" name="Tijdelijke aanduiding voor dianumm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EDC83-B200-4E19-A43E-1D500D1459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hthoek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F505E8-D623-400C-A958-98B11B40F0D6}" type="datetime1">
              <a:rPr lang="nl-NL"/>
              <a:pPr>
                <a:defRPr/>
              </a:pPr>
              <a:t>4-2-2014</a:t>
            </a:fld>
            <a:endParaRPr lang="nl-NL"/>
          </a:p>
        </p:txBody>
      </p:sp>
      <p:sp>
        <p:nvSpPr>
          <p:cNvPr id="5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4199E5-7700-4388-B628-D035E784C43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0DEC81-561E-4448-BBE9-EAAFCFC6B786}" type="datetime1">
              <a:rPr lang="nl-NL"/>
              <a:pPr>
                <a:defRPr/>
              </a:pPr>
              <a:t>4-2-2014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847829-E3D7-42E8-8256-0A196B67220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Stroomdiagram: Proces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troomdiagram: Proces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5808C9-2ED5-414B-9478-0DF3D1882C8F}" type="datetime1">
              <a:rPr lang="nl-NL"/>
              <a:pPr>
                <a:defRPr/>
              </a:pPr>
              <a:t>4-2-2014</a:t>
            </a:fld>
            <a:endParaRPr lang="nl-NL"/>
          </a:p>
        </p:txBody>
      </p:sp>
      <p:sp>
        <p:nvSpPr>
          <p:cNvPr id="9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10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FA8EA5-9BF0-4C35-A7A6-55FD78B2D9D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kel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ing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hthoek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jdelijke aanduiding voor titel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033" name="Tijdelijke aanduiding voor tekst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24" name="Tijdelijke aanduiding voor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B822958-9798-430B-8E5E-DF704BFE516A}" type="datetime1">
              <a:rPr lang="nl-NL"/>
              <a:pPr>
                <a:defRPr/>
              </a:pPr>
              <a:t>4-2-2014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r>
              <a:rPr lang="nl-NL"/>
              <a:t>Bericht van God</a:t>
            </a:r>
            <a:endParaRPr lang="nl-NL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9D8EE3DE-99AB-410D-87B1-57D8E26AC6A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15" name="Rechthoek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10" r:id="rId5"/>
    <p:sldLayoutId id="2147483705" r:id="rId6"/>
    <p:sldLayoutId id="2147483711" r:id="rId7"/>
    <p:sldLayoutId id="2147483712" r:id="rId8"/>
    <p:sldLayoutId id="2147483713" r:id="rId9"/>
    <p:sldLayoutId id="2147483704" r:id="rId10"/>
    <p:sldLayoutId id="2147483703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006B8D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006B8D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006B8D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006B8D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006B8D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006B8D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006B8D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006B8D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006B8D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0BD0D9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10CF9B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51500" y="5949950"/>
            <a:ext cx="3313113" cy="719138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nl-NL" sz="25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Les 3 Geloven in Allah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03350" y="765175"/>
            <a:ext cx="6978650" cy="3671888"/>
          </a:xfrm>
        </p:spPr>
        <p:txBody>
          <a:bodyPr>
            <a:normAutofit/>
          </a:bodyPr>
          <a:lstStyle/>
          <a:p>
            <a:pPr marL="26988">
              <a:lnSpc>
                <a:spcPct val="80000"/>
              </a:lnSpc>
            </a:pPr>
            <a:r>
              <a:rPr lang="nl-NL" sz="2400" b="1" dirty="0" smtClean="0">
                <a:solidFill>
                  <a:srgbClr val="003E56"/>
                </a:solidFill>
                <a:latin typeface="Candara" pitchFamily="34" charset="0"/>
              </a:rPr>
              <a:t>Wat doe ik hier vandaag?</a:t>
            </a:r>
          </a:p>
          <a:p>
            <a:pPr marL="26988">
              <a:lnSpc>
                <a:spcPct val="80000"/>
              </a:lnSpc>
            </a:pPr>
            <a:endParaRPr lang="nl-NL" sz="2400" dirty="0" smtClean="0">
              <a:solidFill>
                <a:srgbClr val="003E56"/>
              </a:solidFill>
              <a:latin typeface="Candara" pitchFamily="34" charset="0"/>
            </a:endParaRPr>
          </a:p>
          <a:p>
            <a:pPr marL="26988">
              <a:lnSpc>
                <a:spcPct val="80000"/>
              </a:lnSpc>
              <a:buFont typeface="Arial" pitchFamily="34" charset="0"/>
              <a:buChar char="•"/>
            </a:pPr>
            <a:r>
              <a:rPr lang="nl-NL" sz="2400" dirty="0" smtClean="0">
                <a:solidFill>
                  <a:srgbClr val="003E56"/>
                </a:solidFill>
                <a:latin typeface="Candara" pitchFamily="34" charset="0"/>
              </a:rPr>
              <a:t>Ik leer vandaag meer over de islam.</a:t>
            </a:r>
          </a:p>
          <a:p>
            <a:pPr marL="26988">
              <a:lnSpc>
                <a:spcPct val="80000"/>
              </a:lnSpc>
            </a:pPr>
            <a:endParaRPr lang="nl-NL" sz="2400" dirty="0" smtClean="0">
              <a:solidFill>
                <a:srgbClr val="003E56"/>
              </a:solidFill>
              <a:latin typeface="Candara" pitchFamily="34" charset="0"/>
            </a:endParaRPr>
          </a:p>
          <a:p>
            <a:pPr marL="26988">
              <a:lnSpc>
                <a:spcPct val="80000"/>
              </a:lnSpc>
              <a:buFont typeface="Arial" pitchFamily="34" charset="0"/>
              <a:buChar char="•"/>
            </a:pPr>
            <a:r>
              <a:rPr lang="nl-NL" sz="2400" dirty="0" smtClean="0">
                <a:solidFill>
                  <a:srgbClr val="003E56"/>
                </a:solidFill>
                <a:latin typeface="Candara" pitchFamily="34" charset="0"/>
              </a:rPr>
              <a:t>Ik weet hoe zij denken over Jezus en hoe ik Jezus in de Bijbel leer kennen als Verlosser.</a:t>
            </a:r>
          </a:p>
          <a:p>
            <a:pPr marL="26988">
              <a:lnSpc>
                <a:spcPct val="80000"/>
              </a:lnSpc>
            </a:pPr>
            <a:endParaRPr lang="nl-NL" sz="2400" dirty="0" smtClean="0">
              <a:solidFill>
                <a:srgbClr val="003E56"/>
              </a:solidFill>
              <a:latin typeface="Candara" pitchFamily="34" charset="0"/>
            </a:endParaRPr>
          </a:p>
          <a:p>
            <a:pPr marL="26988">
              <a:lnSpc>
                <a:spcPct val="80000"/>
              </a:lnSpc>
              <a:buFont typeface="Arial" pitchFamily="34" charset="0"/>
              <a:buChar char="•"/>
            </a:pPr>
            <a:r>
              <a:rPr lang="nl-NL" sz="2400" dirty="0" smtClean="0">
                <a:solidFill>
                  <a:srgbClr val="003E56"/>
                </a:solidFill>
                <a:latin typeface="Candara" pitchFamily="34" charset="0"/>
              </a:rPr>
              <a:t>Ik denk na over mijn houding ten opzichte van moslims. </a:t>
            </a:r>
            <a:endParaRPr lang="nl-NL" sz="2400" dirty="0" smtClean="0">
              <a:solidFill>
                <a:srgbClr val="003E56"/>
              </a:solidFill>
              <a:latin typeface="Candara" pitchFamily="34" charset="0"/>
            </a:endParaRPr>
          </a:p>
        </p:txBody>
      </p:sp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05363"/>
            <a:ext cx="5364163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4581128"/>
            <a:ext cx="2316163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51500" y="5949950"/>
            <a:ext cx="3313113" cy="719138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nl-NL" sz="25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Les 3 Geloven in Allah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03350" y="980727"/>
            <a:ext cx="6978650" cy="3456335"/>
          </a:xfrm>
        </p:spPr>
        <p:txBody>
          <a:bodyPr>
            <a:normAutofit/>
          </a:bodyPr>
          <a:lstStyle/>
          <a:p>
            <a:pPr marL="26988">
              <a:lnSpc>
                <a:spcPct val="80000"/>
              </a:lnSpc>
            </a:pPr>
            <a:r>
              <a:rPr lang="nl-NL" sz="2800" b="1" dirty="0" smtClean="0">
                <a:solidFill>
                  <a:srgbClr val="003E56"/>
                </a:solidFill>
                <a:latin typeface="Candara" pitchFamily="34" charset="0"/>
              </a:rPr>
              <a:t>1 Johannes 4: 14 en 15 </a:t>
            </a:r>
          </a:p>
          <a:p>
            <a:pPr marL="26988">
              <a:lnSpc>
                <a:spcPct val="80000"/>
              </a:lnSpc>
            </a:pPr>
            <a:r>
              <a:rPr lang="nl-NL" sz="2800" dirty="0" smtClean="0">
                <a:solidFill>
                  <a:srgbClr val="003E56"/>
                </a:solidFill>
                <a:latin typeface="Candara" pitchFamily="34" charset="0"/>
              </a:rPr>
              <a:t>14 En we hebben zelf gezien waarvan we nu getuigen: </a:t>
            </a:r>
            <a:endParaRPr lang="nl-NL" sz="2800" dirty="0" smtClean="0">
              <a:solidFill>
                <a:srgbClr val="003E56"/>
              </a:solidFill>
              <a:latin typeface="Candara" pitchFamily="34" charset="0"/>
            </a:endParaRPr>
          </a:p>
          <a:p>
            <a:pPr marL="26988">
              <a:lnSpc>
                <a:spcPct val="80000"/>
              </a:lnSpc>
            </a:pPr>
            <a:r>
              <a:rPr lang="nl-NL" sz="2800" dirty="0" smtClean="0">
                <a:solidFill>
                  <a:srgbClr val="003E56"/>
                </a:solidFill>
                <a:latin typeface="Candara" pitchFamily="34" charset="0"/>
              </a:rPr>
              <a:t>dat </a:t>
            </a:r>
            <a:r>
              <a:rPr lang="nl-NL" sz="2800" dirty="0" smtClean="0">
                <a:solidFill>
                  <a:srgbClr val="003E56"/>
                </a:solidFill>
                <a:latin typeface="Candara" pitchFamily="34" charset="0"/>
              </a:rPr>
              <a:t>de Vader zijn Zoon gezonden heeft als redder van de wereld. </a:t>
            </a:r>
            <a:endParaRPr lang="nl-NL" sz="2800" dirty="0" smtClean="0">
              <a:solidFill>
                <a:srgbClr val="003E56"/>
              </a:solidFill>
              <a:latin typeface="Candara" pitchFamily="34" charset="0"/>
            </a:endParaRPr>
          </a:p>
          <a:p>
            <a:pPr marL="26988">
              <a:lnSpc>
                <a:spcPct val="80000"/>
              </a:lnSpc>
            </a:pPr>
            <a:r>
              <a:rPr lang="nl-NL" sz="2800" dirty="0" smtClean="0">
                <a:solidFill>
                  <a:srgbClr val="003E56"/>
                </a:solidFill>
                <a:latin typeface="Candara" pitchFamily="34" charset="0"/>
              </a:rPr>
              <a:t>15 </a:t>
            </a:r>
            <a:r>
              <a:rPr lang="nl-NL" sz="2800" dirty="0" smtClean="0">
                <a:solidFill>
                  <a:srgbClr val="003E56"/>
                </a:solidFill>
                <a:latin typeface="Candara" pitchFamily="34" charset="0"/>
              </a:rPr>
              <a:t>Als iemand belijdt dat Jezus de Zoon van God is, blijft God in hem en blijft hij in God.</a:t>
            </a:r>
          </a:p>
        </p:txBody>
      </p:sp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05363"/>
            <a:ext cx="5364163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4572000"/>
            <a:ext cx="2316163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830888" y="5949950"/>
            <a:ext cx="3313112" cy="719138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nl-NL" sz="25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Les 3 Geloven in Allah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47800" y="692696"/>
            <a:ext cx="6705600" cy="3945979"/>
          </a:xfrm>
        </p:spPr>
        <p:txBody>
          <a:bodyPr>
            <a:normAutofit/>
          </a:bodyPr>
          <a:lstStyle/>
          <a:p>
            <a:pPr marL="26988">
              <a:lnSpc>
                <a:spcPct val="80000"/>
              </a:lnSpc>
            </a:pPr>
            <a:r>
              <a:rPr lang="nl-NL" sz="2800" b="1" dirty="0" smtClean="0">
                <a:solidFill>
                  <a:srgbClr val="003E56"/>
                </a:solidFill>
                <a:latin typeface="Candara" pitchFamily="34" charset="0"/>
              </a:rPr>
              <a:t>1 Johannes 5: 11 en 12</a:t>
            </a:r>
          </a:p>
          <a:p>
            <a:pPr marL="26988">
              <a:lnSpc>
                <a:spcPct val="80000"/>
              </a:lnSpc>
            </a:pPr>
            <a:r>
              <a:rPr lang="nl-NL" sz="2800" dirty="0" smtClean="0">
                <a:solidFill>
                  <a:srgbClr val="003E56"/>
                </a:solidFill>
                <a:latin typeface="Candara" pitchFamily="34" charset="0"/>
              </a:rPr>
              <a:t>11 Dit getuigenis luidt: </a:t>
            </a:r>
            <a:endParaRPr lang="nl-NL" sz="2800" dirty="0" smtClean="0">
              <a:solidFill>
                <a:srgbClr val="003E56"/>
              </a:solidFill>
              <a:latin typeface="Candara" pitchFamily="34" charset="0"/>
            </a:endParaRPr>
          </a:p>
          <a:p>
            <a:pPr marL="26988">
              <a:lnSpc>
                <a:spcPct val="80000"/>
              </a:lnSpc>
            </a:pPr>
            <a:r>
              <a:rPr lang="nl-NL" sz="2800" dirty="0" smtClean="0">
                <a:solidFill>
                  <a:srgbClr val="003E56"/>
                </a:solidFill>
                <a:latin typeface="Candara" pitchFamily="34" charset="0"/>
              </a:rPr>
              <a:t>God </a:t>
            </a:r>
            <a:r>
              <a:rPr lang="nl-NL" sz="2800" dirty="0" smtClean="0">
                <a:solidFill>
                  <a:srgbClr val="003E56"/>
                </a:solidFill>
                <a:latin typeface="Candara" pitchFamily="34" charset="0"/>
              </a:rPr>
              <a:t>heeft ons eeuwig leven geschonken </a:t>
            </a:r>
            <a:endParaRPr lang="nl-NL" sz="2800" dirty="0" smtClean="0">
              <a:solidFill>
                <a:srgbClr val="003E56"/>
              </a:solidFill>
              <a:latin typeface="Candara" pitchFamily="34" charset="0"/>
            </a:endParaRPr>
          </a:p>
          <a:p>
            <a:pPr marL="26988">
              <a:lnSpc>
                <a:spcPct val="80000"/>
              </a:lnSpc>
            </a:pPr>
            <a:r>
              <a:rPr lang="nl-NL" sz="2800" dirty="0" smtClean="0">
                <a:solidFill>
                  <a:srgbClr val="003E56"/>
                </a:solidFill>
                <a:latin typeface="Candara" pitchFamily="34" charset="0"/>
              </a:rPr>
              <a:t>en </a:t>
            </a:r>
            <a:r>
              <a:rPr lang="nl-NL" sz="2800" dirty="0" smtClean="0">
                <a:solidFill>
                  <a:srgbClr val="003E56"/>
                </a:solidFill>
                <a:latin typeface="Candara" pitchFamily="34" charset="0"/>
              </a:rPr>
              <a:t>dat leven is in zijn Zoon. </a:t>
            </a:r>
            <a:endParaRPr lang="nl-NL" sz="2800" dirty="0" smtClean="0">
              <a:solidFill>
                <a:srgbClr val="003E56"/>
              </a:solidFill>
              <a:latin typeface="Candara" pitchFamily="34" charset="0"/>
            </a:endParaRPr>
          </a:p>
          <a:p>
            <a:pPr marL="26988">
              <a:lnSpc>
                <a:spcPct val="80000"/>
              </a:lnSpc>
            </a:pPr>
            <a:r>
              <a:rPr lang="nl-NL" sz="2800" dirty="0" smtClean="0">
                <a:solidFill>
                  <a:srgbClr val="003E56"/>
                </a:solidFill>
                <a:latin typeface="Candara" pitchFamily="34" charset="0"/>
              </a:rPr>
              <a:t>12 </a:t>
            </a:r>
            <a:r>
              <a:rPr lang="nl-NL" sz="2800" dirty="0" smtClean="0">
                <a:solidFill>
                  <a:srgbClr val="003E56"/>
                </a:solidFill>
                <a:latin typeface="Candara" pitchFamily="34" charset="0"/>
              </a:rPr>
              <a:t>Wie de Zoon heeft, heeft het leven. </a:t>
            </a:r>
            <a:endParaRPr lang="nl-NL" sz="2800" dirty="0" smtClean="0">
              <a:solidFill>
                <a:srgbClr val="003E56"/>
              </a:solidFill>
              <a:latin typeface="Candara" pitchFamily="34" charset="0"/>
            </a:endParaRPr>
          </a:p>
          <a:p>
            <a:pPr marL="26988">
              <a:lnSpc>
                <a:spcPct val="80000"/>
              </a:lnSpc>
            </a:pPr>
            <a:r>
              <a:rPr lang="nl-NL" sz="2800" dirty="0" smtClean="0">
                <a:solidFill>
                  <a:srgbClr val="003E56"/>
                </a:solidFill>
                <a:latin typeface="Candara" pitchFamily="34" charset="0"/>
              </a:rPr>
              <a:t>Wie </a:t>
            </a:r>
            <a:r>
              <a:rPr lang="nl-NL" sz="2800" dirty="0" smtClean="0">
                <a:solidFill>
                  <a:srgbClr val="003E56"/>
                </a:solidFill>
                <a:latin typeface="Candara" pitchFamily="34" charset="0"/>
              </a:rPr>
              <a:t>de Zoon van God niet heeft, </a:t>
            </a:r>
            <a:endParaRPr lang="nl-NL" sz="2800" dirty="0" smtClean="0">
              <a:solidFill>
                <a:srgbClr val="003E56"/>
              </a:solidFill>
              <a:latin typeface="Candara" pitchFamily="34" charset="0"/>
            </a:endParaRPr>
          </a:p>
          <a:p>
            <a:pPr marL="26988">
              <a:lnSpc>
                <a:spcPct val="80000"/>
              </a:lnSpc>
            </a:pPr>
            <a:r>
              <a:rPr lang="nl-NL" sz="2800" dirty="0" smtClean="0">
                <a:solidFill>
                  <a:srgbClr val="003E56"/>
                </a:solidFill>
                <a:latin typeface="Candara" pitchFamily="34" charset="0"/>
              </a:rPr>
              <a:t>heeft </a:t>
            </a:r>
            <a:r>
              <a:rPr lang="nl-NL" sz="2800" dirty="0" smtClean="0">
                <a:solidFill>
                  <a:srgbClr val="003E56"/>
                </a:solidFill>
                <a:latin typeface="Candara" pitchFamily="34" charset="0"/>
              </a:rPr>
              <a:t>het leven niet.</a:t>
            </a:r>
          </a:p>
        </p:txBody>
      </p:sp>
      <p:pic>
        <p:nvPicPr>
          <p:cNvPr id="18436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05363"/>
            <a:ext cx="5364163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4419600"/>
            <a:ext cx="2124075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35600" y="260350"/>
            <a:ext cx="3313113" cy="72072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nl-NL" sz="25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Les 3 Geloven in Allah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4392488" cy="936104"/>
          </a:xfrm>
        </p:spPr>
        <p:txBody>
          <a:bodyPr>
            <a:normAutofit/>
          </a:bodyPr>
          <a:lstStyle/>
          <a:p>
            <a:pPr marL="26988">
              <a:lnSpc>
                <a:spcPct val="80000"/>
              </a:lnSpc>
            </a:pPr>
            <a:endParaRPr lang="nl-NL" sz="1600" dirty="0" smtClean="0">
              <a:solidFill>
                <a:schemeClr val="tx1"/>
              </a:solidFill>
              <a:latin typeface="Candara" pitchFamily="34" charset="0"/>
            </a:endParaRPr>
          </a:p>
          <a:p>
            <a:pPr marL="26988">
              <a:lnSpc>
                <a:spcPct val="80000"/>
              </a:lnSpc>
            </a:pPr>
            <a:r>
              <a:rPr lang="nl-NL" sz="4000" b="1" dirty="0" smtClean="0">
                <a:solidFill>
                  <a:srgbClr val="003E56"/>
                </a:solidFill>
                <a:latin typeface="Candara" pitchFamily="34" charset="0"/>
              </a:rPr>
              <a:t>Wat denk jij?</a:t>
            </a: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05363"/>
            <a:ext cx="5364163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1447800"/>
            <a:ext cx="30353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35600" y="260350"/>
            <a:ext cx="3313113" cy="72072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nl-NL" sz="25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Les 3 Geloven in Allah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47800" y="3212976"/>
            <a:ext cx="3916288" cy="1152128"/>
          </a:xfrm>
        </p:spPr>
        <p:txBody>
          <a:bodyPr>
            <a:normAutofit/>
          </a:bodyPr>
          <a:lstStyle/>
          <a:p>
            <a:pPr marL="26988">
              <a:lnSpc>
                <a:spcPct val="80000"/>
              </a:lnSpc>
            </a:pPr>
            <a:endParaRPr lang="nl-NL" sz="1600" dirty="0" smtClean="0">
              <a:solidFill>
                <a:schemeClr val="tx1"/>
              </a:solidFill>
              <a:latin typeface="Candara" pitchFamily="34" charset="0"/>
            </a:endParaRPr>
          </a:p>
          <a:p>
            <a:pPr marL="26988">
              <a:lnSpc>
                <a:spcPct val="80000"/>
              </a:lnSpc>
            </a:pPr>
            <a:r>
              <a:rPr lang="nl-NL" sz="4000" b="1" dirty="0" smtClean="0">
                <a:solidFill>
                  <a:srgbClr val="003E56"/>
                </a:solidFill>
                <a:latin typeface="Candara" pitchFamily="34" charset="0"/>
              </a:rPr>
              <a:t>Islam</a:t>
            </a: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05363"/>
            <a:ext cx="5364163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1447800"/>
            <a:ext cx="30353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35600" y="260350"/>
            <a:ext cx="3313113" cy="72072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nl-NL" sz="25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Les 3 Geloven in Allah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47800" y="3501008"/>
            <a:ext cx="3916288" cy="1008112"/>
          </a:xfrm>
        </p:spPr>
        <p:txBody>
          <a:bodyPr>
            <a:normAutofit/>
          </a:bodyPr>
          <a:lstStyle/>
          <a:p>
            <a:pPr marL="26988">
              <a:lnSpc>
                <a:spcPct val="80000"/>
              </a:lnSpc>
            </a:pPr>
            <a:endParaRPr lang="nl-NL" sz="1600" dirty="0" smtClean="0">
              <a:solidFill>
                <a:schemeClr val="tx1"/>
              </a:solidFill>
              <a:latin typeface="Candara" pitchFamily="34" charset="0"/>
            </a:endParaRPr>
          </a:p>
          <a:p>
            <a:pPr marL="26988">
              <a:lnSpc>
                <a:spcPct val="80000"/>
              </a:lnSpc>
            </a:pPr>
            <a:r>
              <a:rPr lang="nl-NL" sz="4000" b="1" dirty="0" smtClean="0">
                <a:solidFill>
                  <a:srgbClr val="003E56"/>
                </a:solidFill>
                <a:latin typeface="Candara" pitchFamily="34" charset="0"/>
              </a:rPr>
              <a:t>Onderwerping</a:t>
            </a: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05363"/>
            <a:ext cx="5364163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1447800"/>
            <a:ext cx="30353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35600" y="260350"/>
            <a:ext cx="3313113" cy="72072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nl-NL" sz="25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Les 3 Geloven in Allah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47800" y="3501008"/>
            <a:ext cx="3916288" cy="1008112"/>
          </a:xfrm>
        </p:spPr>
        <p:txBody>
          <a:bodyPr>
            <a:normAutofit/>
          </a:bodyPr>
          <a:lstStyle/>
          <a:p>
            <a:pPr marL="26988">
              <a:lnSpc>
                <a:spcPct val="80000"/>
              </a:lnSpc>
            </a:pPr>
            <a:endParaRPr lang="nl-NL" sz="1600" dirty="0" smtClean="0">
              <a:solidFill>
                <a:schemeClr val="tx1"/>
              </a:solidFill>
              <a:latin typeface="Candara" pitchFamily="34" charset="0"/>
            </a:endParaRPr>
          </a:p>
          <a:p>
            <a:pPr marL="26988">
              <a:lnSpc>
                <a:spcPct val="80000"/>
              </a:lnSpc>
            </a:pPr>
            <a:r>
              <a:rPr lang="nl-NL" sz="4000" b="1" dirty="0" smtClean="0">
                <a:solidFill>
                  <a:srgbClr val="003E56"/>
                </a:solidFill>
                <a:latin typeface="Candara" pitchFamily="34" charset="0"/>
              </a:rPr>
              <a:t>De koran</a:t>
            </a: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05363"/>
            <a:ext cx="5364163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1447800"/>
            <a:ext cx="30353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51500" y="5949950"/>
            <a:ext cx="3313113" cy="719138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nl-NL" sz="25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Les 3 Geloven in Allah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03350" y="476672"/>
            <a:ext cx="7417122" cy="3960391"/>
          </a:xfrm>
        </p:spPr>
        <p:txBody>
          <a:bodyPr>
            <a:normAutofit/>
          </a:bodyPr>
          <a:lstStyle/>
          <a:p>
            <a:pPr marL="26988">
              <a:lnSpc>
                <a:spcPct val="80000"/>
              </a:lnSpc>
            </a:pPr>
            <a:r>
              <a:rPr lang="nl-NL" sz="2000" b="1" dirty="0" smtClean="0">
                <a:solidFill>
                  <a:srgbClr val="003E56"/>
                </a:solidFill>
                <a:latin typeface="Candara" pitchFamily="34" charset="0"/>
              </a:rPr>
              <a:t>Koran, Soera 37, 102</a:t>
            </a:r>
          </a:p>
          <a:p>
            <a:pPr marL="26988">
              <a:lnSpc>
                <a:spcPct val="80000"/>
              </a:lnSpc>
            </a:pPr>
            <a:r>
              <a:rPr lang="nl-NL" sz="2000" dirty="0" smtClean="0">
                <a:solidFill>
                  <a:srgbClr val="003E56"/>
                </a:solidFill>
                <a:latin typeface="Candara" pitchFamily="34" charset="0"/>
              </a:rPr>
              <a:t>Toen die zover was dat hij met hem mee kon gaan zei hij (Ibrahim): ‘Mijn zoon, ik heb in de slaap gezien dat ik je zal offeren. Zie eens wat jij ervan vindt.’ Hij zei: ‘Mijn vader, doe wat je bevolen is. Je zult merken dat ik, als God het wil, iemand ben die geduldig volhardt.’</a:t>
            </a:r>
          </a:p>
          <a:p>
            <a:pPr marL="26988">
              <a:lnSpc>
                <a:spcPct val="80000"/>
              </a:lnSpc>
            </a:pPr>
            <a:endParaRPr lang="nl-NL" sz="2000" dirty="0" smtClean="0">
              <a:solidFill>
                <a:srgbClr val="003E56"/>
              </a:solidFill>
              <a:latin typeface="Candara" pitchFamily="34" charset="0"/>
            </a:endParaRPr>
          </a:p>
          <a:p>
            <a:pPr marL="26988">
              <a:lnSpc>
                <a:spcPct val="80000"/>
              </a:lnSpc>
            </a:pPr>
            <a:r>
              <a:rPr lang="nl-NL" sz="2000" b="1" dirty="0" smtClean="0">
                <a:solidFill>
                  <a:srgbClr val="003E56"/>
                </a:solidFill>
                <a:latin typeface="Candara" pitchFamily="34" charset="0"/>
              </a:rPr>
              <a:t>Genesis 22: 1 en 2</a:t>
            </a:r>
          </a:p>
          <a:p>
            <a:pPr marL="26988">
              <a:lnSpc>
                <a:spcPct val="80000"/>
              </a:lnSpc>
            </a:pPr>
            <a:r>
              <a:rPr lang="nl-NL" sz="2000" dirty="0" smtClean="0">
                <a:solidFill>
                  <a:srgbClr val="003E56"/>
                </a:solidFill>
                <a:latin typeface="Candara" pitchFamily="34" charset="0"/>
              </a:rPr>
              <a:t>Enige </a:t>
            </a:r>
            <a:r>
              <a:rPr lang="nl-NL" sz="2000" dirty="0" smtClean="0">
                <a:solidFill>
                  <a:srgbClr val="003E56"/>
                </a:solidFill>
                <a:latin typeface="Candara" pitchFamily="34" charset="0"/>
              </a:rPr>
              <a:t>tijd later stelde God Abraham op de proef. ‘Abraham!’ zei hij. ‘Ik luister,’ antwoordde Abraham. </a:t>
            </a:r>
            <a:r>
              <a:rPr lang="nl-NL" sz="2000" dirty="0" smtClean="0">
                <a:solidFill>
                  <a:srgbClr val="003E56"/>
                </a:solidFill>
                <a:latin typeface="Candara" pitchFamily="34" charset="0"/>
              </a:rPr>
              <a:t>‘Roep </a:t>
            </a:r>
            <a:r>
              <a:rPr lang="nl-NL" sz="2000" dirty="0" smtClean="0">
                <a:solidFill>
                  <a:srgbClr val="003E56"/>
                </a:solidFill>
                <a:latin typeface="Candara" pitchFamily="34" charset="0"/>
              </a:rPr>
              <a:t>je zoon, je enige, van wie je zoveel houdt, </a:t>
            </a:r>
            <a:r>
              <a:rPr lang="nl-NL" sz="2000" dirty="0" err="1" smtClean="0">
                <a:solidFill>
                  <a:srgbClr val="003E56"/>
                </a:solidFill>
                <a:latin typeface="Candara" pitchFamily="34" charset="0"/>
              </a:rPr>
              <a:t>Isaak</a:t>
            </a:r>
            <a:r>
              <a:rPr lang="nl-NL" sz="2000" dirty="0" smtClean="0">
                <a:solidFill>
                  <a:srgbClr val="003E56"/>
                </a:solidFill>
                <a:latin typeface="Candara" pitchFamily="34" charset="0"/>
              </a:rPr>
              <a:t>, en ga met hem naar het gebied waarin de </a:t>
            </a:r>
            <a:r>
              <a:rPr lang="nl-NL" sz="2000" dirty="0" err="1" smtClean="0">
                <a:solidFill>
                  <a:srgbClr val="003E56"/>
                </a:solidFill>
                <a:latin typeface="Candara" pitchFamily="34" charset="0"/>
              </a:rPr>
              <a:t>Moria</a:t>
            </a:r>
            <a:r>
              <a:rPr lang="nl-NL" sz="2000" dirty="0" smtClean="0">
                <a:solidFill>
                  <a:srgbClr val="003E56"/>
                </a:solidFill>
                <a:latin typeface="Candara" pitchFamily="34" charset="0"/>
              </a:rPr>
              <a:t> ligt. Daar moet je hem offeren op een berg die ik je wijzen zal.’</a:t>
            </a:r>
          </a:p>
        </p:txBody>
      </p:sp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05363"/>
            <a:ext cx="5364163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4581128"/>
            <a:ext cx="2316163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35600" y="260350"/>
            <a:ext cx="3313113" cy="72072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nl-NL" sz="25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Les 3 Geloven in Allah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59632" y="3501008"/>
            <a:ext cx="4392488" cy="1008112"/>
          </a:xfrm>
        </p:spPr>
        <p:txBody>
          <a:bodyPr>
            <a:normAutofit/>
          </a:bodyPr>
          <a:lstStyle/>
          <a:p>
            <a:pPr marL="26988">
              <a:lnSpc>
                <a:spcPct val="80000"/>
              </a:lnSpc>
            </a:pPr>
            <a:endParaRPr lang="nl-NL" sz="1600" dirty="0" smtClean="0">
              <a:solidFill>
                <a:schemeClr val="tx1"/>
              </a:solidFill>
              <a:latin typeface="Candara" pitchFamily="34" charset="0"/>
            </a:endParaRPr>
          </a:p>
          <a:p>
            <a:pPr marL="26988">
              <a:lnSpc>
                <a:spcPct val="80000"/>
              </a:lnSpc>
            </a:pPr>
            <a:r>
              <a:rPr lang="nl-NL" sz="4000" b="1" dirty="0" smtClean="0">
                <a:solidFill>
                  <a:srgbClr val="003E56"/>
                </a:solidFill>
                <a:latin typeface="Candara" pitchFamily="34" charset="0"/>
              </a:rPr>
              <a:t>Leven als moslim</a:t>
            </a: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05363"/>
            <a:ext cx="5364163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1447800"/>
            <a:ext cx="30353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35600" y="260350"/>
            <a:ext cx="3313113" cy="72072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nl-NL" sz="25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Les 3 Geloven in Allah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47800" y="3501008"/>
            <a:ext cx="3916288" cy="1008112"/>
          </a:xfrm>
        </p:spPr>
        <p:txBody>
          <a:bodyPr>
            <a:normAutofit/>
          </a:bodyPr>
          <a:lstStyle/>
          <a:p>
            <a:pPr marL="26988">
              <a:lnSpc>
                <a:spcPct val="80000"/>
              </a:lnSpc>
            </a:pPr>
            <a:endParaRPr lang="nl-NL" sz="1600" dirty="0" smtClean="0">
              <a:solidFill>
                <a:schemeClr val="tx1"/>
              </a:solidFill>
              <a:latin typeface="Candara" pitchFamily="34" charset="0"/>
            </a:endParaRPr>
          </a:p>
          <a:p>
            <a:pPr marL="26988">
              <a:lnSpc>
                <a:spcPct val="80000"/>
              </a:lnSpc>
            </a:pPr>
            <a:r>
              <a:rPr lang="nl-NL" sz="4000" b="1" dirty="0" smtClean="0">
                <a:solidFill>
                  <a:srgbClr val="003E56"/>
                </a:solidFill>
                <a:latin typeface="Candara" pitchFamily="34" charset="0"/>
              </a:rPr>
              <a:t>Mohammed</a:t>
            </a: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05363"/>
            <a:ext cx="5364163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1447800"/>
            <a:ext cx="30353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35600" y="260350"/>
            <a:ext cx="3313113" cy="72072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nl-NL" sz="25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Les 3 Geloven in Allah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4392488" cy="936104"/>
          </a:xfrm>
        </p:spPr>
        <p:txBody>
          <a:bodyPr>
            <a:normAutofit/>
          </a:bodyPr>
          <a:lstStyle/>
          <a:p>
            <a:pPr marL="26988">
              <a:lnSpc>
                <a:spcPct val="80000"/>
              </a:lnSpc>
            </a:pPr>
            <a:endParaRPr lang="nl-NL" sz="1600" dirty="0" smtClean="0">
              <a:solidFill>
                <a:schemeClr val="tx1"/>
              </a:solidFill>
              <a:latin typeface="Candara" pitchFamily="34" charset="0"/>
            </a:endParaRPr>
          </a:p>
          <a:p>
            <a:pPr marL="26988">
              <a:lnSpc>
                <a:spcPct val="80000"/>
              </a:lnSpc>
            </a:pPr>
            <a:r>
              <a:rPr lang="nl-NL" sz="4000" b="1" dirty="0" smtClean="0">
                <a:solidFill>
                  <a:srgbClr val="003E56"/>
                </a:solidFill>
                <a:latin typeface="Candara" pitchFamily="34" charset="0"/>
              </a:rPr>
              <a:t>Jezus in de koran</a:t>
            </a: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05363"/>
            <a:ext cx="5364163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1447800"/>
            <a:ext cx="30353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51500" y="5949950"/>
            <a:ext cx="3313113" cy="719138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nl-NL" sz="25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Les 3 Geloven in Allah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03350" y="548681"/>
            <a:ext cx="7273106" cy="3888382"/>
          </a:xfrm>
        </p:spPr>
        <p:txBody>
          <a:bodyPr>
            <a:normAutofit/>
          </a:bodyPr>
          <a:lstStyle/>
          <a:p>
            <a:pPr marL="26988">
              <a:lnSpc>
                <a:spcPct val="80000"/>
              </a:lnSpc>
            </a:pPr>
            <a:r>
              <a:rPr lang="nl-NL" sz="2800" b="1" dirty="0" smtClean="0">
                <a:solidFill>
                  <a:srgbClr val="003E56"/>
                </a:solidFill>
                <a:latin typeface="Candara" pitchFamily="34" charset="0"/>
              </a:rPr>
              <a:t>Soera 2, 87</a:t>
            </a:r>
          </a:p>
          <a:p>
            <a:pPr marL="26988">
              <a:lnSpc>
                <a:spcPct val="80000"/>
              </a:lnSpc>
            </a:pPr>
            <a:r>
              <a:rPr lang="nl-NL" sz="2800" dirty="0" smtClean="0">
                <a:solidFill>
                  <a:srgbClr val="003E56"/>
                </a:solidFill>
                <a:latin typeface="Candara" pitchFamily="34" charset="0"/>
              </a:rPr>
              <a:t>Wij gaven duidelijke argumenten aan Isa, zoon van Maria, en sterkten hem met de heilige Geest.</a:t>
            </a:r>
          </a:p>
          <a:p>
            <a:pPr marL="26988">
              <a:lnSpc>
                <a:spcPct val="80000"/>
              </a:lnSpc>
            </a:pPr>
            <a:endParaRPr lang="nl-NL" sz="2800" dirty="0" smtClean="0">
              <a:solidFill>
                <a:srgbClr val="003E56"/>
              </a:solidFill>
              <a:latin typeface="Candara" pitchFamily="34" charset="0"/>
            </a:endParaRPr>
          </a:p>
          <a:p>
            <a:pPr marL="26988">
              <a:lnSpc>
                <a:spcPct val="80000"/>
              </a:lnSpc>
            </a:pPr>
            <a:r>
              <a:rPr lang="nl-NL" sz="2800" b="1" dirty="0" smtClean="0">
                <a:solidFill>
                  <a:srgbClr val="003E56"/>
                </a:solidFill>
                <a:latin typeface="Candara" pitchFamily="34" charset="0"/>
              </a:rPr>
              <a:t>Soera 6, 85</a:t>
            </a:r>
          </a:p>
          <a:p>
            <a:pPr marL="26988">
              <a:lnSpc>
                <a:spcPct val="80000"/>
              </a:lnSpc>
            </a:pPr>
            <a:r>
              <a:rPr lang="nl-NL" sz="2800" dirty="0" smtClean="0">
                <a:solidFill>
                  <a:srgbClr val="003E56"/>
                </a:solidFill>
                <a:latin typeface="Candara" pitchFamily="34" charset="0"/>
              </a:rPr>
              <a:t>En </a:t>
            </a:r>
            <a:r>
              <a:rPr lang="nl-NL" sz="2800" dirty="0" err="1" smtClean="0">
                <a:solidFill>
                  <a:srgbClr val="003E56"/>
                </a:solidFill>
                <a:latin typeface="Candara" pitchFamily="34" charset="0"/>
              </a:rPr>
              <a:t>Zacharias</a:t>
            </a:r>
            <a:r>
              <a:rPr lang="nl-NL" sz="2800" dirty="0" smtClean="0">
                <a:solidFill>
                  <a:srgbClr val="003E56"/>
                </a:solidFill>
                <a:latin typeface="Candara" pitchFamily="34" charset="0"/>
              </a:rPr>
              <a:t> </a:t>
            </a:r>
            <a:r>
              <a:rPr lang="nl-NL" sz="2800" dirty="0" smtClean="0">
                <a:solidFill>
                  <a:srgbClr val="003E56"/>
                </a:solidFill>
                <a:latin typeface="Candara" pitchFamily="34" charset="0"/>
              </a:rPr>
              <a:t>en Johannes en Jezus en </a:t>
            </a:r>
            <a:r>
              <a:rPr lang="nl-NL" sz="2800" dirty="0" err="1" smtClean="0">
                <a:solidFill>
                  <a:srgbClr val="003E56"/>
                </a:solidFill>
                <a:latin typeface="Candara" pitchFamily="34" charset="0"/>
              </a:rPr>
              <a:t>Elia</a:t>
            </a:r>
            <a:r>
              <a:rPr lang="nl-NL" sz="2800" dirty="0" smtClean="0">
                <a:solidFill>
                  <a:srgbClr val="003E56"/>
                </a:solidFill>
                <a:latin typeface="Candara" pitchFamily="34" charset="0"/>
              </a:rPr>
              <a:t>; elk van hen behoorde tot de </a:t>
            </a:r>
            <a:r>
              <a:rPr lang="nl-NL" sz="2800" dirty="0" err="1" smtClean="0">
                <a:solidFill>
                  <a:srgbClr val="003E56"/>
                </a:solidFill>
                <a:latin typeface="Candara" pitchFamily="34" charset="0"/>
              </a:rPr>
              <a:t>rechtschapenen</a:t>
            </a:r>
            <a:r>
              <a:rPr lang="nl-NL" sz="2800" dirty="0" smtClean="0">
                <a:solidFill>
                  <a:srgbClr val="003E56"/>
                </a:solidFill>
                <a:latin typeface="Candara" pitchFamily="34" charset="0"/>
              </a:rPr>
              <a:t>.</a:t>
            </a:r>
            <a:endParaRPr lang="nl-NL" sz="2800" dirty="0" smtClean="0">
              <a:solidFill>
                <a:srgbClr val="003E56"/>
              </a:solidFill>
              <a:latin typeface="Candara" pitchFamily="34" charset="0"/>
            </a:endParaRPr>
          </a:p>
        </p:txBody>
      </p:sp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05363"/>
            <a:ext cx="5364163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4572000"/>
            <a:ext cx="2316163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onnewende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Zonnewend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Zonnewend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286</TotalTime>
  <Words>424</Words>
  <Application>Microsoft Office PowerPoint</Application>
  <PresentationFormat>Diavoorstelling (4:3)</PresentationFormat>
  <Paragraphs>66</Paragraphs>
  <Slides>12</Slides>
  <Notes>12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9" baseType="lpstr">
      <vt:lpstr>Gill Sans MT</vt:lpstr>
      <vt:lpstr>Arial</vt:lpstr>
      <vt:lpstr>Wingdings 2</vt:lpstr>
      <vt:lpstr>Verdana</vt:lpstr>
      <vt:lpstr>Calibri</vt:lpstr>
      <vt:lpstr>Candara</vt:lpstr>
      <vt:lpstr>Zonnewende</vt:lpstr>
      <vt:lpstr>Les 3 Geloven in Allah</vt:lpstr>
      <vt:lpstr>Les 3 Geloven in Allah</vt:lpstr>
      <vt:lpstr>Les 3 Geloven in Allah</vt:lpstr>
      <vt:lpstr>Les 3 Geloven in Allah</vt:lpstr>
      <vt:lpstr>Les 3 Geloven in Allah</vt:lpstr>
      <vt:lpstr>Les 3 Geloven in Allah</vt:lpstr>
      <vt:lpstr>Les 3 Geloven in Allah</vt:lpstr>
      <vt:lpstr>Les 3 Geloven in Allah</vt:lpstr>
      <vt:lpstr>Les 3 Geloven in Allah</vt:lpstr>
      <vt:lpstr>Les 3 Geloven in Allah</vt:lpstr>
      <vt:lpstr>Les 3 Geloven in Allah</vt:lpstr>
      <vt:lpstr>Les 3 Geloven in Allah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Ingrid Plantinga</dc:creator>
  <cp:lastModifiedBy>Ingrid Plantinga</cp:lastModifiedBy>
  <cp:revision>34</cp:revision>
  <dcterms:created xsi:type="dcterms:W3CDTF">2011-08-15T13:01:05Z</dcterms:created>
  <dcterms:modified xsi:type="dcterms:W3CDTF">2014-02-04T10:39:18Z</dcterms:modified>
</cp:coreProperties>
</file>