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58" r:id="rId6"/>
    <p:sldId id="262" r:id="rId7"/>
    <p:sldId id="269" r:id="rId8"/>
    <p:sldId id="263" r:id="rId9"/>
    <p:sldId id="264" r:id="rId10"/>
    <p:sldId id="270" r:id="rId11"/>
    <p:sldId id="265"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B05779D9-4732-4D98-A75F-EF0CB8963B1B}"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F1BF658-26D2-463E-983D-D12F60BE2F20}"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6110C84-2F5A-4B52-BF24-C716F0E482BA}"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4216F6E-F660-47A9-9C2C-63646A24F3AF}"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F6C98463-E3E9-4F91-B269-815FA8942ABD}"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B3CCC7C-F551-4725-88C4-1E1160A85BBF}"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A409B11-81F3-4D2D-9AA3-541F7C13B0A0}"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668AC57-F1FC-45FE-A115-22BBFA1FC7AD}"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C636699E-530A-4E37-9528-9B0C5C81C48A}"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67F63FA-B468-4303-9478-463411D99C88}"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E6E54F78-EA84-4911-8398-70C8A37BBBD9}"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B7467A2-BE12-4A07-B60B-7D947334D9EC}"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D255AACC-1FA9-420D-9571-63A5F511DE6D}" type="datetimeFigureOut">
              <a:rPr lang="nl-NL"/>
              <a:pPr/>
              <a:t>13-5-2014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6A28FD09-E5BB-4F18-A911-5A33D11B9FE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FE144C30-0813-4C32-B0F5-B4547F96A573}" type="datetimeFigureOut">
              <a:rPr lang="nl-NL"/>
              <a:pPr/>
              <a:t>13-5-2014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B0E18D59-12A7-45C2-BF13-BFF4131BC688}"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95F3C17A-6300-4313-B36A-A8AAF6A00D13}" type="datetimeFigureOut">
              <a:rPr lang="nl-NL"/>
              <a:pPr/>
              <a:t>13-5-2014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DA5E7999-3971-4A5A-B203-708D4BD4E98B}"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877E1AC4-E756-4CA2-B941-1118F92215E7}"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6D36EF4-9C37-4FD9-B5F2-4ADCA6B3781E}"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FC3B46E8-852C-40EF-BF6A-3F45AAB23542}"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27FD9677-0CA8-494C-98E4-633AF1057FF2}"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FF46C32-F544-4FB1-A25B-115978CC0225}" type="datetimeFigureOut">
              <a:rPr lang="nl-NL"/>
              <a:pPr/>
              <a:t>13-5-2014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F5F4BFC-123F-4F7D-BEE0-5EF7D5F99C66}"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ea typeface="+mn-ea"/>
              </a:rPr>
              <a:t>3 – Hoe belangrijk </a:t>
            </a:r>
            <a:r>
              <a:rPr lang="nl-NL" sz="2800" b="1" dirty="0">
                <a:solidFill>
                  <a:schemeClr val="accent2">
                    <a:lumMod val="75000"/>
                  </a:schemeClr>
                </a:solidFill>
                <a:latin typeface="+mn-lt"/>
                <a:ea typeface="+mn-ea"/>
              </a:rPr>
              <a:t>is het om te genieten?</a:t>
            </a:r>
            <a:endParaRPr lang="nl-NL" sz="2800" b="1" dirty="0">
              <a:solidFill>
                <a:schemeClr val="accent2">
                  <a:lumMod val="75000"/>
                </a:schemeClr>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1691680" y="1196752"/>
            <a:ext cx="5785495" cy="433771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556792"/>
            <a:ext cx="8064698" cy="1080120"/>
          </a:xfrm>
        </p:spPr>
        <p:txBody>
          <a:bodyPr>
            <a:noAutofit/>
          </a:bodyPr>
          <a:lstStyle/>
          <a:p>
            <a:pPr algn="ctr">
              <a:buFont typeface="Arial" pitchFamily="34" charset="0"/>
              <a:buNone/>
            </a:pPr>
            <a:r>
              <a:rPr lang="nl-NL" sz="4000" b="1" dirty="0" smtClean="0"/>
              <a:t>Genieten van…</a:t>
            </a:r>
            <a:endParaRPr lang="nl-NL" sz="4000" b="1" dirty="0" smtClean="0"/>
          </a:p>
        </p:txBody>
      </p:sp>
      <p:grpSp>
        <p:nvGrpSpPr>
          <p:cNvPr id="2" name="Groep 3"/>
          <p:cNvGrpSpPr>
            <a:grpSpLocks/>
          </p:cNvGrpSpPr>
          <p:nvPr/>
        </p:nvGrpSpPr>
        <p:grpSpPr bwMode="auto">
          <a:xfrm>
            <a:off x="0" y="4437112"/>
            <a:ext cx="1789113" cy="2276426"/>
            <a:chOff x="0" y="4437082"/>
            <a:chExt cx="1788823" cy="227690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437082"/>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987824" y="2492896"/>
            <a:ext cx="3240360" cy="243026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ep 3"/>
          <p:cNvGrpSpPr>
            <a:grpSpLocks/>
          </p:cNvGrpSpPr>
          <p:nvPr/>
        </p:nvGrpSpPr>
        <p:grpSpPr bwMode="auto">
          <a:xfrm>
            <a:off x="0" y="4509119"/>
            <a:ext cx="1789113" cy="2204418"/>
            <a:chOff x="0" y="4509105"/>
            <a:chExt cx="1788823" cy="2204879"/>
          </a:xfrm>
        </p:grpSpPr>
        <p:pic>
          <p:nvPicPr>
            <p:cNvPr id="10244"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9105"/>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10243" name="Picture 2"/>
          <p:cNvPicPr>
            <a:picLocks noChangeAspect="1" noChangeArrowheads="1"/>
          </p:cNvPicPr>
          <p:nvPr/>
        </p:nvPicPr>
        <p:blipFill>
          <a:blip r:embed="rId3" cstate="print"/>
          <a:srcRect/>
          <a:stretch>
            <a:fillRect/>
          </a:stretch>
        </p:blipFill>
        <p:spPr bwMode="auto">
          <a:xfrm>
            <a:off x="6948264" y="5157192"/>
            <a:ext cx="1919982" cy="1439986"/>
          </a:xfrm>
          <a:prstGeom prst="rect">
            <a:avLst/>
          </a:prstGeom>
          <a:noFill/>
          <a:ln w="9525">
            <a:noFill/>
            <a:miter lim="800000"/>
            <a:headEnd/>
            <a:tailEnd/>
          </a:ln>
        </p:spPr>
      </p:pic>
      <p:sp>
        <p:nvSpPr>
          <p:cNvPr id="8" name="Tekstvak 7"/>
          <p:cNvSpPr txBox="1"/>
          <p:nvPr/>
        </p:nvSpPr>
        <p:spPr>
          <a:xfrm>
            <a:off x="179512" y="332656"/>
            <a:ext cx="8712968" cy="3477875"/>
          </a:xfrm>
          <a:prstGeom prst="rect">
            <a:avLst/>
          </a:prstGeom>
          <a:noFill/>
        </p:spPr>
        <p:txBody>
          <a:bodyPr wrap="square" rtlCol="0">
            <a:spAutoFit/>
          </a:bodyPr>
          <a:lstStyle/>
          <a:p>
            <a:r>
              <a:rPr lang="nl-NL" sz="2000" b="1" dirty="0" smtClean="0"/>
              <a:t>Matteüs 5: 3-10</a:t>
            </a:r>
          </a:p>
          <a:p>
            <a:r>
              <a:rPr lang="nl-NL" sz="2000" dirty="0" smtClean="0"/>
              <a:t>3 ‘Gelukkig wie nederig van hart zijn, want voor hen is het koninkrijk van de hemel. </a:t>
            </a:r>
          </a:p>
          <a:p>
            <a:r>
              <a:rPr lang="nl-NL" sz="2000" dirty="0" smtClean="0"/>
              <a:t>4 Gelukkig de </a:t>
            </a:r>
            <a:r>
              <a:rPr lang="nl-NL" sz="2000" dirty="0" err="1" smtClean="0"/>
              <a:t>treurenden</a:t>
            </a:r>
            <a:r>
              <a:rPr lang="nl-NL" sz="2000" dirty="0" smtClean="0"/>
              <a:t>, want zij zullen getroost worden. </a:t>
            </a:r>
          </a:p>
          <a:p>
            <a:r>
              <a:rPr lang="nl-NL" sz="2000" dirty="0" smtClean="0"/>
              <a:t>5 Gelukkig de </a:t>
            </a:r>
            <a:r>
              <a:rPr lang="nl-NL" sz="2000" dirty="0" err="1" smtClean="0"/>
              <a:t>zachtmoedigen</a:t>
            </a:r>
            <a:r>
              <a:rPr lang="nl-NL" sz="2000" dirty="0" smtClean="0"/>
              <a:t>, want zij zullen het land bezitten. </a:t>
            </a:r>
          </a:p>
          <a:p>
            <a:r>
              <a:rPr lang="nl-NL" sz="2000" dirty="0" smtClean="0"/>
              <a:t>6 Gelukkig wie hongeren en dorsten naar gerechtigheid, want zij zullen verzadigd worden. </a:t>
            </a:r>
          </a:p>
          <a:p>
            <a:r>
              <a:rPr lang="nl-NL" sz="2000" dirty="0" smtClean="0"/>
              <a:t>7 Gelukkig de </a:t>
            </a:r>
            <a:r>
              <a:rPr lang="nl-NL" sz="2000" dirty="0" err="1" smtClean="0"/>
              <a:t>barmhartigen</a:t>
            </a:r>
            <a:r>
              <a:rPr lang="nl-NL" sz="2000" dirty="0" smtClean="0"/>
              <a:t>, want zij zullen barmhartigheid ondervinden. </a:t>
            </a:r>
          </a:p>
          <a:p>
            <a:r>
              <a:rPr lang="nl-NL" sz="2000" dirty="0" smtClean="0"/>
              <a:t>8 Gelukkig wie zuiver van hart zijn, want zij zullen God zien. </a:t>
            </a:r>
          </a:p>
          <a:p>
            <a:r>
              <a:rPr lang="nl-NL" sz="2000" dirty="0" smtClean="0"/>
              <a:t>9 Gelukkig de vredestichters, want zij zullen kinderen van God genoemd worden. </a:t>
            </a:r>
          </a:p>
          <a:p>
            <a:r>
              <a:rPr lang="nl-NL" sz="2000" dirty="0" smtClean="0"/>
              <a:t>10 Gelukkig wie vanwege de gerechtigheid vervolgd worden, want voor hen is het koninkrijk van de hemel. </a:t>
            </a:r>
            <a:endParaRPr lang="nl-NL"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51050" y="1556792"/>
            <a:ext cx="6553200" cy="4896396"/>
          </a:xfrm>
        </p:spPr>
        <p:txBody>
          <a:bodyPr>
            <a:noAutofit/>
          </a:bodyPr>
          <a:lstStyle/>
          <a:p>
            <a:pPr>
              <a:buFont typeface="Arial" pitchFamily="34" charset="0"/>
              <a:buNone/>
            </a:pPr>
            <a:r>
              <a:rPr lang="nl-NL" sz="2400" b="1" dirty="0" smtClean="0"/>
              <a:t>Wat doe ik hier vandaag?</a:t>
            </a:r>
          </a:p>
          <a:p>
            <a:pPr>
              <a:buFont typeface="Arial" pitchFamily="34" charset="0"/>
              <a:buNone/>
            </a:pPr>
            <a:endParaRPr lang="nl-NL" sz="2400" dirty="0" smtClean="0"/>
          </a:p>
          <a:p>
            <a:r>
              <a:rPr lang="nl-NL" sz="2400" dirty="0" smtClean="0"/>
              <a:t>Ik denk erover na: Hoe kan ik op een ultieme manier van mijn leven genieten?</a:t>
            </a:r>
          </a:p>
          <a:p>
            <a:r>
              <a:rPr lang="nl-NL" sz="2400" dirty="0" smtClean="0"/>
              <a:t>En wat betekent God hierin?</a:t>
            </a:r>
            <a:endParaRPr lang="nl-NL" sz="2400" dirty="0" smtClean="0"/>
          </a:p>
        </p:txBody>
      </p:sp>
      <p:grpSp>
        <p:nvGrpSpPr>
          <p:cNvPr id="3074" name="Groep 3"/>
          <p:cNvGrpSpPr>
            <a:grpSpLocks/>
          </p:cNvGrpSpPr>
          <p:nvPr/>
        </p:nvGrpSpPr>
        <p:grpSpPr bwMode="auto">
          <a:xfrm>
            <a:off x="0" y="4437112"/>
            <a:ext cx="1789113" cy="2276426"/>
            <a:chOff x="0" y="4437082"/>
            <a:chExt cx="1788823" cy="227690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437082"/>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179388" y="188913"/>
            <a:ext cx="1631950" cy="12239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556792"/>
            <a:ext cx="8064698" cy="1080120"/>
          </a:xfrm>
        </p:spPr>
        <p:txBody>
          <a:bodyPr>
            <a:noAutofit/>
          </a:bodyPr>
          <a:lstStyle/>
          <a:p>
            <a:pPr algn="ctr">
              <a:buFont typeface="Arial" pitchFamily="34" charset="0"/>
              <a:buNone/>
            </a:pPr>
            <a:r>
              <a:rPr lang="nl-NL" sz="4000" b="1" dirty="0" smtClean="0"/>
              <a:t>Dat is pas genieten!</a:t>
            </a:r>
            <a:endParaRPr lang="nl-NL" sz="4000" b="1" dirty="0" smtClean="0"/>
          </a:p>
        </p:txBody>
      </p:sp>
      <p:grpSp>
        <p:nvGrpSpPr>
          <p:cNvPr id="2" name="Groep 3"/>
          <p:cNvGrpSpPr>
            <a:grpSpLocks/>
          </p:cNvGrpSpPr>
          <p:nvPr/>
        </p:nvGrpSpPr>
        <p:grpSpPr bwMode="auto">
          <a:xfrm>
            <a:off x="0" y="4437112"/>
            <a:ext cx="1789113" cy="2276426"/>
            <a:chOff x="0" y="4437082"/>
            <a:chExt cx="1788823" cy="227690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437082"/>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987824" y="2492896"/>
            <a:ext cx="3240360" cy="24302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556792"/>
            <a:ext cx="8064698" cy="1080120"/>
          </a:xfrm>
        </p:spPr>
        <p:txBody>
          <a:bodyPr>
            <a:noAutofit/>
          </a:bodyPr>
          <a:lstStyle/>
          <a:p>
            <a:pPr algn="ctr">
              <a:buFont typeface="Arial" pitchFamily="34" charset="0"/>
              <a:buNone/>
            </a:pPr>
            <a:r>
              <a:rPr lang="nl-NL" sz="4000" b="1" dirty="0" smtClean="0"/>
              <a:t>Genieten verplicht</a:t>
            </a:r>
            <a:endParaRPr lang="nl-NL" sz="4000" b="1" dirty="0" smtClean="0"/>
          </a:p>
        </p:txBody>
      </p:sp>
      <p:grpSp>
        <p:nvGrpSpPr>
          <p:cNvPr id="2" name="Groep 3"/>
          <p:cNvGrpSpPr>
            <a:grpSpLocks/>
          </p:cNvGrpSpPr>
          <p:nvPr/>
        </p:nvGrpSpPr>
        <p:grpSpPr bwMode="auto">
          <a:xfrm>
            <a:off x="0" y="4437112"/>
            <a:ext cx="1789113" cy="2276426"/>
            <a:chOff x="0" y="4437082"/>
            <a:chExt cx="1788823" cy="227690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437082"/>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987824" y="2492896"/>
            <a:ext cx="3240360" cy="24302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ep 3"/>
          <p:cNvGrpSpPr>
            <a:grpSpLocks/>
          </p:cNvGrpSpPr>
          <p:nvPr/>
        </p:nvGrpSpPr>
        <p:grpSpPr bwMode="auto">
          <a:xfrm>
            <a:off x="0" y="4509119"/>
            <a:ext cx="1789113" cy="2204418"/>
            <a:chOff x="0" y="4509105"/>
            <a:chExt cx="1788823" cy="2204879"/>
          </a:xfrm>
        </p:grpSpPr>
        <p:pic>
          <p:nvPicPr>
            <p:cNvPr id="410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9105"/>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4099" name="Picture 2"/>
          <p:cNvPicPr>
            <a:picLocks noChangeAspect="1" noChangeArrowheads="1"/>
          </p:cNvPicPr>
          <p:nvPr/>
        </p:nvPicPr>
        <p:blipFill>
          <a:blip r:embed="rId3" cstate="print"/>
          <a:srcRect/>
          <a:stretch>
            <a:fillRect/>
          </a:stretch>
        </p:blipFill>
        <p:spPr bwMode="auto">
          <a:xfrm>
            <a:off x="6948264" y="5157192"/>
            <a:ext cx="1919982" cy="1439986"/>
          </a:xfrm>
          <a:prstGeom prst="rect">
            <a:avLst/>
          </a:prstGeom>
          <a:noFill/>
          <a:ln w="9525">
            <a:noFill/>
            <a:miter lim="800000"/>
            <a:headEnd/>
            <a:tailEnd/>
          </a:ln>
        </p:spPr>
      </p:pic>
      <p:sp>
        <p:nvSpPr>
          <p:cNvPr id="7" name="Tekstvak 6"/>
          <p:cNvSpPr txBox="1"/>
          <p:nvPr/>
        </p:nvSpPr>
        <p:spPr>
          <a:xfrm>
            <a:off x="683568" y="548680"/>
            <a:ext cx="7848872" cy="2677656"/>
          </a:xfrm>
          <a:prstGeom prst="rect">
            <a:avLst/>
          </a:prstGeom>
          <a:noFill/>
        </p:spPr>
        <p:txBody>
          <a:bodyPr wrap="square" rtlCol="0">
            <a:spAutoFit/>
          </a:bodyPr>
          <a:lstStyle/>
          <a:p>
            <a:pPr>
              <a:buFont typeface="Arial" pitchFamily="34" charset="0"/>
              <a:buNone/>
            </a:pPr>
            <a:r>
              <a:rPr lang="nl-NL" sz="2400" b="1" dirty="0" smtClean="0"/>
              <a:t>Prediker 11: 9 en 10</a:t>
            </a:r>
          </a:p>
          <a:p>
            <a:pPr>
              <a:buFont typeface="Arial" pitchFamily="34" charset="0"/>
              <a:buNone/>
            </a:pPr>
            <a:r>
              <a:rPr lang="nl-NL" sz="2400" dirty="0" smtClean="0"/>
              <a:t>9 Geniet dus, beste vriend, van je jonge jaren, haal je hart op aan de dagen van je jeugd. Volg de wegen die je hart wil gaan, gun je ogen wat ze wensen. En onthoud bij alles wat je doet dat God je aan zijn oordeel onderwerpt. 10 Belast je hart niet met verdriet en houd je lichaam vrij van kwalen, want je jeugd en jonge jaren zijn al snel voorbij.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ep 3"/>
          <p:cNvGrpSpPr>
            <a:grpSpLocks/>
          </p:cNvGrpSpPr>
          <p:nvPr/>
        </p:nvGrpSpPr>
        <p:grpSpPr bwMode="auto">
          <a:xfrm>
            <a:off x="0" y="4509119"/>
            <a:ext cx="1789113" cy="2204418"/>
            <a:chOff x="0" y="4509105"/>
            <a:chExt cx="1788823" cy="2204879"/>
          </a:xfrm>
        </p:grpSpPr>
        <p:pic>
          <p:nvPicPr>
            <p:cNvPr id="7172"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9105"/>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7171" name="Picture 2"/>
          <p:cNvPicPr>
            <a:picLocks noChangeAspect="1" noChangeArrowheads="1"/>
          </p:cNvPicPr>
          <p:nvPr/>
        </p:nvPicPr>
        <p:blipFill>
          <a:blip r:embed="rId3" cstate="print"/>
          <a:srcRect/>
          <a:stretch>
            <a:fillRect/>
          </a:stretch>
        </p:blipFill>
        <p:spPr bwMode="auto">
          <a:xfrm>
            <a:off x="6876256" y="5085184"/>
            <a:ext cx="1919982" cy="1439986"/>
          </a:xfrm>
          <a:prstGeom prst="rect">
            <a:avLst/>
          </a:prstGeom>
          <a:noFill/>
          <a:ln w="9525">
            <a:noFill/>
            <a:miter lim="800000"/>
            <a:headEnd/>
            <a:tailEnd/>
          </a:ln>
        </p:spPr>
      </p:pic>
      <p:sp>
        <p:nvSpPr>
          <p:cNvPr id="8" name="Tekstvak 7"/>
          <p:cNvSpPr txBox="1"/>
          <p:nvPr/>
        </p:nvSpPr>
        <p:spPr>
          <a:xfrm>
            <a:off x="1691680" y="404664"/>
            <a:ext cx="6912768" cy="3416320"/>
          </a:xfrm>
          <a:prstGeom prst="rect">
            <a:avLst/>
          </a:prstGeom>
          <a:noFill/>
        </p:spPr>
        <p:txBody>
          <a:bodyPr wrap="square" rtlCol="0">
            <a:spAutoFit/>
          </a:bodyPr>
          <a:lstStyle/>
          <a:p>
            <a:pPr>
              <a:buFont typeface="Arial" pitchFamily="34" charset="0"/>
              <a:buNone/>
            </a:pPr>
            <a:r>
              <a:rPr lang="nl-NL" sz="2400" b="1" dirty="0" smtClean="0"/>
              <a:t>Psalm 4: 7-9</a:t>
            </a:r>
            <a:r>
              <a:rPr lang="nl-NL" sz="2400" dirty="0" smtClean="0"/>
              <a:t/>
            </a:r>
            <a:br>
              <a:rPr lang="nl-NL" sz="2400" dirty="0" smtClean="0"/>
            </a:br>
            <a:r>
              <a:rPr lang="nl-NL" sz="2400" dirty="0" smtClean="0"/>
              <a:t>7 Velen zeggen: </a:t>
            </a:r>
            <a:r>
              <a:rPr lang="nl-NL" altLang="en-US" sz="2400" dirty="0" smtClean="0"/>
              <a:t>‘</a:t>
            </a:r>
            <a:r>
              <a:rPr lang="nl-NL" sz="2400" dirty="0" smtClean="0"/>
              <a:t>Wie maakt ons gelukkig?</a:t>
            </a:r>
            <a:r>
              <a:rPr lang="nl-NL" altLang="en-US" sz="2400" dirty="0" smtClean="0"/>
              <a:t>’</a:t>
            </a:r>
            <a:r>
              <a:rPr lang="nl-NL" sz="2400" dirty="0" smtClean="0"/>
              <a:t> – </a:t>
            </a:r>
          </a:p>
          <a:p>
            <a:pPr>
              <a:buFont typeface="Arial" pitchFamily="34" charset="0"/>
              <a:buNone/>
            </a:pPr>
            <a:r>
              <a:rPr lang="nl-NL" sz="2400" dirty="0" smtClean="0"/>
              <a:t>HEER, laat het licht van uw gelaat over ons schijnen. </a:t>
            </a:r>
          </a:p>
          <a:p>
            <a:pPr>
              <a:buFont typeface="Arial" pitchFamily="34" charset="0"/>
              <a:buNone/>
            </a:pPr>
            <a:r>
              <a:rPr lang="nl-NL" sz="2400" dirty="0" smtClean="0"/>
              <a:t>8 In u vindt mijn hart meer vreugde </a:t>
            </a:r>
          </a:p>
          <a:p>
            <a:pPr>
              <a:buFont typeface="Arial" pitchFamily="34" charset="0"/>
              <a:buNone/>
            </a:pPr>
            <a:r>
              <a:rPr lang="nl-NL" sz="2400" dirty="0" smtClean="0"/>
              <a:t>dan zij in hun koren en wijn. </a:t>
            </a:r>
            <a:br>
              <a:rPr lang="nl-NL" sz="2400" dirty="0" smtClean="0"/>
            </a:br>
            <a:r>
              <a:rPr lang="nl-NL" sz="2400" dirty="0" smtClean="0"/>
              <a:t>9 In vrede leg ik mij neer </a:t>
            </a:r>
          </a:p>
          <a:p>
            <a:pPr>
              <a:buFont typeface="Arial" pitchFamily="34" charset="0"/>
              <a:buNone/>
            </a:pPr>
            <a:r>
              <a:rPr lang="nl-NL" sz="2400" dirty="0" smtClean="0"/>
              <a:t>en meteen slaap ik in, </a:t>
            </a:r>
          </a:p>
          <a:p>
            <a:pPr>
              <a:buFont typeface="Arial" pitchFamily="34" charset="0"/>
              <a:buNone/>
            </a:pPr>
            <a:r>
              <a:rPr lang="nl-NL" sz="2400" dirty="0" smtClean="0"/>
              <a:t>want u, HEER, laat mij wonen </a:t>
            </a:r>
          </a:p>
          <a:p>
            <a:pPr>
              <a:buFont typeface="Arial" pitchFamily="34" charset="0"/>
              <a:buNone/>
            </a:pPr>
            <a:r>
              <a:rPr lang="nl-NL" sz="2400" dirty="0" smtClean="0"/>
              <a:t>in een vertrouwd en veilig huis.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556792"/>
            <a:ext cx="8064698" cy="1080120"/>
          </a:xfrm>
        </p:spPr>
        <p:txBody>
          <a:bodyPr>
            <a:noAutofit/>
          </a:bodyPr>
          <a:lstStyle/>
          <a:p>
            <a:pPr algn="ctr">
              <a:buFont typeface="Arial" pitchFamily="34" charset="0"/>
              <a:buNone/>
            </a:pPr>
            <a:r>
              <a:rPr lang="nl-NL" sz="4000" b="1" dirty="0" smtClean="0"/>
              <a:t>Mag je rijk zijn?</a:t>
            </a:r>
            <a:endParaRPr lang="nl-NL" sz="4000" b="1" dirty="0" smtClean="0"/>
          </a:p>
        </p:txBody>
      </p:sp>
      <p:grpSp>
        <p:nvGrpSpPr>
          <p:cNvPr id="2" name="Groep 3"/>
          <p:cNvGrpSpPr>
            <a:grpSpLocks/>
          </p:cNvGrpSpPr>
          <p:nvPr/>
        </p:nvGrpSpPr>
        <p:grpSpPr bwMode="auto">
          <a:xfrm>
            <a:off x="0" y="4437112"/>
            <a:ext cx="1789113" cy="2276426"/>
            <a:chOff x="0" y="4437082"/>
            <a:chExt cx="1788823" cy="227690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437082"/>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987824" y="2492896"/>
            <a:ext cx="3240360" cy="243026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ep 3"/>
          <p:cNvGrpSpPr>
            <a:grpSpLocks/>
          </p:cNvGrpSpPr>
          <p:nvPr/>
        </p:nvGrpSpPr>
        <p:grpSpPr bwMode="auto">
          <a:xfrm>
            <a:off x="0" y="4509119"/>
            <a:ext cx="1789113" cy="2204418"/>
            <a:chOff x="0" y="4509105"/>
            <a:chExt cx="1788823" cy="2204879"/>
          </a:xfrm>
        </p:grpSpPr>
        <p:pic>
          <p:nvPicPr>
            <p:cNvPr id="819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9105"/>
              <a:ext cx="1788823" cy="83117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Hoe </a:t>
              </a:r>
              <a:r>
                <a:rPr lang="nl-NL" sz="1600" b="1" dirty="0">
                  <a:solidFill>
                    <a:schemeClr val="accent2">
                      <a:lumMod val="75000"/>
                    </a:schemeClr>
                  </a:solidFill>
                  <a:latin typeface="+mn-lt"/>
                  <a:ea typeface="+mn-ea"/>
                </a:rPr>
                <a:t>belangrijk is het om te genieten?</a:t>
              </a:r>
              <a:endParaRPr lang="nl-NL" sz="1600" b="1" dirty="0">
                <a:solidFill>
                  <a:schemeClr val="accent2">
                    <a:lumMod val="75000"/>
                  </a:schemeClr>
                </a:solidFill>
                <a:latin typeface="+mn-lt"/>
                <a:ea typeface="+mn-ea"/>
              </a:endParaRPr>
            </a:p>
          </p:txBody>
        </p:sp>
      </p:grpSp>
      <p:pic>
        <p:nvPicPr>
          <p:cNvPr id="8195" name="Picture 2"/>
          <p:cNvPicPr>
            <a:picLocks noChangeAspect="1" noChangeArrowheads="1"/>
          </p:cNvPicPr>
          <p:nvPr/>
        </p:nvPicPr>
        <p:blipFill>
          <a:blip r:embed="rId3" cstate="print"/>
          <a:srcRect/>
          <a:stretch>
            <a:fillRect/>
          </a:stretch>
        </p:blipFill>
        <p:spPr bwMode="auto">
          <a:xfrm>
            <a:off x="6948264" y="5157192"/>
            <a:ext cx="1919982" cy="1439986"/>
          </a:xfrm>
          <a:prstGeom prst="rect">
            <a:avLst/>
          </a:prstGeom>
          <a:noFill/>
          <a:ln w="9525">
            <a:noFill/>
            <a:miter lim="800000"/>
            <a:headEnd/>
            <a:tailEnd/>
          </a:ln>
        </p:spPr>
      </p:pic>
      <p:sp>
        <p:nvSpPr>
          <p:cNvPr id="8" name="Tekstvak 7"/>
          <p:cNvSpPr txBox="1"/>
          <p:nvPr/>
        </p:nvSpPr>
        <p:spPr>
          <a:xfrm>
            <a:off x="971600" y="476672"/>
            <a:ext cx="7056784" cy="2554545"/>
          </a:xfrm>
          <a:prstGeom prst="rect">
            <a:avLst/>
          </a:prstGeom>
          <a:noFill/>
        </p:spPr>
        <p:txBody>
          <a:bodyPr wrap="square" rtlCol="0">
            <a:spAutoFit/>
          </a:bodyPr>
          <a:lstStyle/>
          <a:p>
            <a:pPr>
              <a:buFont typeface="Arial" pitchFamily="34" charset="0"/>
              <a:buNone/>
            </a:pPr>
            <a:r>
              <a:rPr lang="nl-NL" sz="2000" b="1" dirty="0" smtClean="0"/>
              <a:t>1 Timoteüs 6: 8-10</a:t>
            </a:r>
          </a:p>
          <a:p>
            <a:pPr>
              <a:buFont typeface="Arial" pitchFamily="34" charset="0"/>
              <a:buNone/>
            </a:pPr>
            <a:r>
              <a:rPr lang="nl-NL" sz="2000" dirty="0" smtClean="0"/>
              <a:t>8 Wij hebben voedsel en kleren, laten we daar tevreden mee zijn. 9 Wie rijk wil worden, staat bloot aan verleiding, raakt in een valstrik en valt ten prooi aan dwaze en schadelijke begeerten die een mens in het verderf storten en ten onder doen gaan. 10 Want de wortel van alle kwaad is geldzucht. Door zich daaraan over te geven, zijn sommigen van het geloof afgedwaald en hebben ze zichzelf veel leed berokkend.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395536" y="332656"/>
            <a:ext cx="8352928" cy="5293757"/>
          </a:xfrm>
          <a:prstGeom prst="rect">
            <a:avLst/>
          </a:prstGeom>
          <a:noFill/>
        </p:spPr>
        <p:txBody>
          <a:bodyPr wrap="square" rtlCol="0">
            <a:spAutoFit/>
          </a:bodyPr>
          <a:lstStyle/>
          <a:p>
            <a:pPr>
              <a:buFont typeface="Arial" pitchFamily="34" charset="0"/>
              <a:buNone/>
            </a:pPr>
            <a:r>
              <a:rPr lang="nl-NL" sz="2000" b="1" dirty="0" smtClean="0"/>
              <a:t>Openbaring 3: 14-22</a:t>
            </a:r>
          </a:p>
          <a:p>
            <a:pPr>
              <a:buFont typeface="Arial" pitchFamily="34" charset="0"/>
              <a:buNone/>
            </a:pPr>
            <a:r>
              <a:rPr lang="nl-NL" sz="2000" dirty="0" smtClean="0"/>
              <a:t>14 Schrijf aan de engel van de gemeente in </a:t>
            </a:r>
            <a:r>
              <a:rPr lang="nl-NL" sz="2000" dirty="0" err="1" smtClean="0"/>
              <a:t>Laodicea</a:t>
            </a:r>
            <a:r>
              <a:rPr lang="nl-NL" sz="2000" dirty="0" smtClean="0"/>
              <a:t>: </a:t>
            </a:r>
            <a:r>
              <a:rPr lang="nl-NL" altLang="en-US" sz="2000" dirty="0" smtClean="0"/>
              <a:t>“</a:t>
            </a:r>
            <a:r>
              <a:rPr lang="nl-NL" sz="2000" dirty="0" smtClean="0"/>
              <a:t>Dit zegt Amen, de trouwe en betrouwbare getuige, het begin van Gods schepping: 15 Ik weet wat u doet, hoe u niet koud bent en niet warm. Was u maar koud of warm! 16 Maar nu u lauw bent in plaats van warm of koud, zal ik u uitspuwen. 17 U zegt dat u rijk bent, dat u alles hebt wat u wilt en niets meer nodig hebt. U beseft niet hoe ongelukkig u bent, hoe armzalig, berooid, blind en naakt. 18 Daarom raad ik u aan: koop van mij goud dat in het vuur gelouterd is, en u zult rijk zijn; witte kleren om u te kleden en uw naaktheid te bedekken, zodat u zich niet meer hoeft te schamen; zalf voor uw ogen, zodat u weer kunt zien. 19 Iedereen die ik liefheb wijs ik terecht en bestraf ik. Zet u dus volledig in en breek met het leven dat u nu leidt. 20 Ik sta voor de deur en klop aan. Als iemand mijn stem hoort en de deur opent, zal ik binnenkomen, en we zullen samen eten, ik met hem en hij met mij. 21 Wie overwint zal samen met mij op mijn troon zitten, net zoals ik zelf overwonnen heb en samen met mijn Vader op zijn troon zit. 22 Wie oren heeft, moet horen wat de Geest tegen de gemeenten zegt.</a:t>
            </a:r>
            <a:r>
              <a:rPr lang="nl-NL" altLang="en-US" sz="2000" dirty="0" smtClean="0"/>
              <a:t>”</a:t>
            </a:r>
            <a:endParaRPr lang="nl-NL" sz="2000" dirty="0" smtClean="0"/>
          </a:p>
          <a:p>
            <a:endParaRPr lang="nl-NL"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697</Words>
  <Application>Microsoft Office PowerPoint</Application>
  <PresentationFormat>Diavoorstelling (4:3)</PresentationFormat>
  <Paragraphs>40</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9</cp:revision>
  <dcterms:created xsi:type="dcterms:W3CDTF">2013-06-10T09:34:10Z</dcterms:created>
  <dcterms:modified xsi:type="dcterms:W3CDTF">2014-05-13T11:35:47Z</dcterms:modified>
</cp:coreProperties>
</file>