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6"/>
  </p:notesMasterIdLst>
  <p:sldIdLst>
    <p:sldId id="256" r:id="rId2"/>
    <p:sldId id="278" r:id="rId3"/>
    <p:sldId id="279" r:id="rId4"/>
    <p:sldId id="280" r:id="rId5"/>
    <p:sldId id="259" r:id="rId6"/>
    <p:sldId id="260" r:id="rId7"/>
    <p:sldId id="271" r:id="rId8"/>
    <p:sldId id="281" r:id="rId9"/>
    <p:sldId id="262" r:id="rId10"/>
    <p:sldId id="273" r:id="rId11"/>
    <p:sldId id="263" r:id="rId12"/>
    <p:sldId id="264" r:id="rId13"/>
    <p:sldId id="265" r:id="rId14"/>
    <p:sldId id="274" r:id="rId15"/>
    <p:sldId id="266" r:id="rId16"/>
    <p:sldId id="275" r:id="rId17"/>
    <p:sldId id="268" r:id="rId18"/>
    <p:sldId id="267" r:id="rId19"/>
    <p:sldId id="269" r:id="rId20"/>
    <p:sldId id="282" r:id="rId21"/>
    <p:sldId id="270" r:id="rId22"/>
    <p:sldId id="284" r:id="rId23"/>
    <p:sldId id="286" r:id="rId24"/>
    <p:sldId id="287" r:id="rId2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B25D16D-F952-47C6-BE75-9D16CAA5F5AF}" type="datetimeFigureOut">
              <a:rPr lang="nl-NL"/>
              <a:pPr>
                <a:defRPr/>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A534128-3628-4EC5-AFCB-29F4152807B3}" type="slidenum">
              <a:rPr lang="nl-NL"/>
              <a:pPr>
                <a:defRPr/>
              </a:pPr>
              <a:t>‹nr.›</a:t>
            </a:fld>
            <a:endParaRPr lang="nl-NL"/>
          </a:p>
        </p:txBody>
      </p:sp>
    </p:spTree>
    <p:extLst>
      <p:ext uri="{BB962C8B-B14F-4D97-AF65-F5344CB8AC3E}">
        <p14:creationId xmlns:p14="http://schemas.microsoft.com/office/powerpoint/2010/main" val="1693839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5529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5300"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6C5D48F-614C-4440-A310-1F76B7F1BC88}" type="slidenum">
              <a:rPr lang="nl-NL" sz="1200">
                <a:latin typeface="Calibri" pitchFamily="34" charset="0"/>
              </a:rPr>
              <a:pPr algn="r"/>
              <a:t>10</a:t>
            </a:fld>
            <a:endParaRPr lang="nl-NL"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4A7693-F13E-465F-AD9A-B289BB5EC40E}"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3DD684-41CA-4AA5-98CB-260CF92F2491}"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969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969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EA1171-2CFF-48BA-B56B-21EFAD46E519}"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5734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7348"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E235259-5DF8-4D8A-9E92-E01470E9D14C}" type="slidenum">
              <a:rPr lang="nl-NL" sz="1200">
                <a:latin typeface="Calibri" pitchFamily="34" charset="0"/>
              </a:rPr>
              <a:pPr algn="r"/>
              <a:t>14</a:t>
            </a:fld>
            <a:endParaRPr lang="nl-NL"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174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174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FFBAD7-6A25-46A7-90EB-BCE49091E9B5}" type="slidenum">
              <a:rPr lang="nl-NL"/>
              <a:pPr fontAlgn="base">
                <a:spcBef>
                  <a:spcPct val="0"/>
                </a:spcBef>
                <a:spcAft>
                  <a:spcPct val="0"/>
                </a:spcAft>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593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9396"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0F833EF-5E4F-445E-85D2-9A5C3E32956B}" type="slidenum">
              <a:rPr lang="nl-NL" sz="1200">
                <a:latin typeface="Calibri" pitchFamily="34" charset="0"/>
              </a:rPr>
              <a:pPr algn="r"/>
              <a:t>16</a:t>
            </a:fld>
            <a:endParaRPr lang="nl-NL" sz="12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379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379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1E9681-EF3A-4A67-95C5-6540B8D04AF5}" type="slidenum">
              <a:rPr lang="nl-NL"/>
              <a:pPr fontAlgn="base">
                <a:spcBef>
                  <a:spcPct val="0"/>
                </a:spcBef>
                <a:spcAft>
                  <a:spcPct val="0"/>
                </a:spcAft>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58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584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AA99EB4-ABDC-4F30-B4A1-4F3527A81212}" type="slidenum">
              <a:rPr lang="nl-NL"/>
              <a:pPr fontAlgn="base">
                <a:spcBef>
                  <a:spcPct val="0"/>
                </a:spcBef>
                <a:spcAft>
                  <a:spcPct val="0"/>
                </a:spcAft>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789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789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2C3185-C03B-44FC-9A36-BF9592740792}" type="slidenum">
              <a:rPr lang="nl-NL"/>
              <a:pPr fontAlgn="base">
                <a:spcBef>
                  <a:spcPct val="0"/>
                </a:spcBef>
                <a:spcAft>
                  <a:spcPct val="0"/>
                </a:spcAft>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993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993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310C2B2-7F24-4AF6-9383-B996F6F7C6C6}" type="slidenum">
              <a:rPr lang="nl-NL"/>
              <a:pPr fontAlgn="base">
                <a:spcBef>
                  <a:spcPct val="0"/>
                </a:spcBef>
                <a:spcAft>
                  <a:spcPct val="0"/>
                </a:spcAft>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993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993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310C2B2-7F24-4AF6-9383-B996F6F7C6C6}" type="slidenum">
              <a:rPr lang="nl-NL"/>
              <a:pPr fontAlgn="base">
                <a:spcBef>
                  <a:spcPct val="0"/>
                </a:spcBef>
                <a:spcAft>
                  <a:spcPct val="0"/>
                </a:spcAft>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24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E1D9DE-F2AB-4008-8BD9-A46217FB7477}"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1D252D-68AD-41BE-89AC-CC8BB9EC7BB7}"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47895E-B632-466C-86B1-B03707EBFBBF}"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5120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04"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53322D-953F-41D8-99F9-66AB4D18A2E0}" type="slidenum">
              <a:rPr lang="nl-NL" sz="1200">
                <a:latin typeface="Calibri" pitchFamily="34" charset="0"/>
              </a:rPr>
              <a:pPr algn="r"/>
              <a:t>7</a:t>
            </a:fld>
            <a:endParaRPr lang="nl-NL"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5120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51204"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53322D-953F-41D8-99F9-66AB4D18A2E0}" type="slidenum">
              <a:rPr lang="nl-NL" sz="1200">
                <a:latin typeface="Calibri" pitchFamily="34" charset="0"/>
              </a:rPr>
              <a:pPr algn="r"/>
              <a:t>8</a:t>
            </a:fld>
            <a:endParaRPr lang="nl-NL"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E7CB0C-1D5F-4A2C-A0F2-02968CD68A03}"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8533F2AD-76A3-49AC-BEBD-0AEC94BD3E64}" type="datetime1">
              <a:rPr lang="nl-NL"/>
              <a:pPr>
                <a:defRPr/>
              </a:pPr>
              <a:t>13-7-2015</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E6CA1D16-3994-423D-A314-401C01D91743}"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6FA47534-3756-4B2D-A936-9C32422EC853}"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0A2864AA-ABFF-45CF-934F-93231CD9CAC8}"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AA199322-5383-463A-A2E7-9731A0A05410}" type="datetime1">
              <a:rPr lang="nl-NL"/>
              <a:pPr>
                <a:defRPr/>
              </a:pPr>
              <a:t>13-7-2015</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CC0A7196-ABEE-405F-A791-C5358B3E355F}"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5DE1C509-22CF-4E99-BFC3-497BCC41FFB3}"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86ABC08C-BE35-4676-A34D-7CACEEB8854C}"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52FC9BF9-1460-4C04-BF1D-81632566F409}" type="datetime1">
              <a:rPr lang="nl-NL"/>
              <a:pPr>
                <a:defRPr/>
              </a:pPr>
              <a:t>13-7-2015</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195CC319-CA1C-4597-9EA6-A548CE57DCD5}"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E0FA7A48-A048-4824-B3CA-EC4280D9DD8D}"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C4DE38FD-957E-4537-9F57-AD7D24E8BDE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1FFC5812-6A07-4364-8BA8-BDB72C31828B}" type="datetime1">
              <a:rPr lang="nl-NL"/>
              <a:pPr>
                <a:defRPr/>
              </a:pPr>
              <a:t>13-7-2015</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95CC2EB2-1C20-4BCA-9B9F-3C4A4625ED6D}"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09E63B31-65F1-46CB-AF7A-6D4BD2457A22}" type="datetime1">
              <a:rPr lang="nl-NL"/>
              <a:pPr>
                <a:defRPr/>
              </a:pPr>
              <a:t>13-7-2015</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EA928378-454C-4D5A-96B7-72656DCE1D46}"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DA5D9168-86C9-408A-8A1E-BA4A5EBEED40}" type="datetime1">
              <a:rPr lang="nl-NL"/>
              <a:pPr>
                <a:defRPr/>
              </a:pPr>
              <a:t>13-7-2015</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C996A4B7-3D48-4B74-B2F9-13D69910C437}"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71479DA7-108B-479A-A6E2-BF354B5DC73E}"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781157C5-49F2-425C-87A9-267DC648C3B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151AB84D-2BC7-485A-84E5-1EB09A9CD23F}" type="datetime1">
              <a:rPr lang="nl-NL"/>
              <a:pPr>
                <a:defRPr/>
              </a:pPr>
              <a:t>13-7-2015</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2C639C53-435C-4733-82B3-F55FB7E24C51}"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120C1FCC-D9B4-477B-8FED-87032C379AA7}" type="datetime1">
              <a:rPr lang="nl-NL"/>
              <a:pPr>
                <a:defRPr/>
              </a:pPr>
              <a:t>13-7-2015</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D514981B-B2C0-4C59-8BB7-659165C740C2}"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49" r:id="rId2"/>
    <p:sldLayoutId id="2147483757" r:id="rId3"/>
    <p:sldLayoutId id="2147483750" r:id="rId4"/>
    <p:sldLayoutId id="2147483751" r:id="rId5"/>
    <p:sldLayoutId id="2147483752" r:id="rId6"/>
    <p:sldLayoutId id="2147483753" r:id="rId7"/>
    <p:sldLayoutId id="2147483754" r:id="rId8"/>
    <p:sldLayoutId id="2147483758" r:id="rId9"/>
    <p:sldLayoutId id="2147483755"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2987824" y="404664"/>
            <a:ext cx="5904656" cy="4464496"/>
          </a:xfrm>
        </p:spPr>
        <p:txBody>
          <a:bodyPr/>
          <a:lstStyle/>
          <a:p>
            <a:pPr algn="l"/>
            <a:r>
              <a:rPr lang="nl-NL" sz="2400" b="1" dirty="0" smtClean="0">
                <a:solidFill>
                  <a:schemeClr val="bg1"/>
                </a:solidFill>
                <a:latin typeface="Microsoft Sans Serif" pitchFamily="34" charset="0"/>
              </a:rPr>
              <a:t>Wat doe ik hier vandaag?</a:t>
            </a:r>
          </a:p>
          <a:p>
            <a:pPr algn="l"/>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leer wat Gods bedoeling met seksualiteit is. </a:t>
            </a:r>
          </a:p>
          <a:p>
            <a:pPr algn="l">
              <a:buFont typeface="Arial" pitchFamily="34" charset="0"/>
              <a:buChar char="•"/>
            </a:pPr>
            <a:r>
              <a:rPr lang="nl-NL" sz="2400" dirty="0" smtClean="0">
                <a:solidFill>
                  <a:schemeClr val="bg1"/>
                </a:solidFill>
                <a:latin typeface="Microsoft Sans Serif" pitchFamily="34" charset="0"/>
              </a:rPr>
              <a:t>Ik leer hoe belangrijk  het is om zorgvuldig met mezelf en met anderen om te gaan als het om seksualiteit gaat. </a:t>
            </a:r>
          </a:p>
          <a:p>
            <a:pPr algn="l">
              <a:buFont typeface="Arial" pitchFamily="34" charset="0"/>
              <a:buChar char="•"/>
            </a:pPr>
            <a:r>
              <a:rPr lang="nl-NL" sz="2400" dirty="0" smtClean="0">
                <a:solidFill>
                  <a:schemeClr val="bg1"/>
                </a:solidFill>
                <a:latin typeface="Microsoft Sans Serif" pitchFamily="34" charset="0"/>
              </a:rPr>
              <a:t>Ook denk ik na over hoe je als christelijke homo of lesbienne met je seksuele gevoelens kunt omgaan. </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659650"/>
            <a:ext cx="3131839" cy="1198350"/>
          </a:xfrm>
          <a:prstGeom prst="rect">
            <a:avLst/>
          </a:prstGeom>
          <a:noFill/>
          <a:ln w="9525">
            <a:noFill/>
            <a:miter lim="800000"/>
            <a:headEnd/>
            <a:tailEnd/>
          </a:ln>
        </p:spPr>
      </p:pic>
      <p:sp>
        <p:nvSpPr>
          <p:cNvPr id="6" name="Ondertitel 2"/>
          <p:cNvSpPr>
            <a:spLocks noGrp="1"/>
          </p:cNvSpPr>
          <p:nvPr>
            <p:ph type="subTitle" idx="4294967295"/>
          </p:nvPr>
        </p:nvSpPr>
        <p:spPr>
          <a:xfrm>
            <a:off x="2987824" y="404664"/>
            <a:ext cx="5904656" cy="4968552"/>
          </a:xfrm>
        </p:spPr>
        <p:txBody>
          <a:bodyPr lIns="45720" tIns="0" rIns="45720" bIns="0">
            <a:noAutofit/>
          </a:bodyPr>
          <a:lstStyle/>
          <a:p>
            <a:pPr marL="0" indent="0">
              <a:lnSpc>
                <a:spcPct val="110000"/>
              </a:lnSpc>
              <a:buNone/>
            </a:pPr>
            <a:r>
              <a:rPr lang="nl-NL" sz="2200" dirty="0" smtClean="0">
                <a:solidFill>
                  <a:schemeClr val="bg1"/>
                </a:solidFill>
                <a:latin typeface="Microsoft Sans Serif" pitchFamily="34" charset="0"/>
              </a:rPr>
              <a:t>23 Daarop namen Sem en </a:t>
            </a:r>
            <a:r>
              <a:rPr lang="nl-NL" sz="2200" dirty="0" err="1" smtClean="0">
                <a:solidFill>
                  <a:schemeClr val="bg1"/>
                </a:solidFill>
                <a:latin typeface="Microsoft Sans Serif" pitchFamily="34" charset="0"/>
              </a:rPr>
              <a:t>Jafet</a:t>
            </a:r>
            <a:r>
              <a:rPr lang="nl-NL" sz="2200" dirty="0" smtClean="0">
                <a:solidFill>
                  <a:schemeClr val="bg1"/>
                </a:solidFill>
                <a:latin typeface="Microsoft Sans Serif" pitchFamily="34" charset="0"/>
              </a:rPr>
              <a:t> een mantel, legden die over hun schouders, liepen achteruit de tent binnen en bedekten het naakte lichaam van hun vader, met afgewend gelaat, zodat zij hem niet naakt zagen. 24 Toen Noach uit zijn roes ontwaakte en te weten kwam wat zijn jongste zoon hem had aangedaan, 25 zei hij: ‘Vervloekt zij </a:t>
            </a:r>
            <a:r>
              <a:rPr lang="nl-NL" sz="2200" dirty="0" err="1" smtClean="0">
                <a:solidFill>
                  <a:schemeClr val="bg1"/>
                </a:solidFill>
                <a:latin typeface="Microsoft Sans Serif" pitchFamily="34" charset="0"/>
              </a:rPr>
              <a:t>Kanaän</a:t>
            </a:r>
            <a:r>
              <a:rPr lang="nl-NL" sz="2200" dirty="0" smtClean="0">
                <a:solidFill>
                  <a:schemeClr val="bg1"/>
                </a:solidFill>
                <a:latin typeface="Microsoft Sans Serif" pitchFamily="34" charset="0"/>
              </a:rPr>
              <a:t>, knecht van zijn broers zal </a:t>
            </a:r>
            <a:r>
              <a:rPr lang="nl-NL" sz="2200" dirty="0" err="1" smtClean="0">
                <a:solidFill>
                  <a:schemeClr val="bg1"/>
                </a:solidFill>
                <a:latin typeface="Microsoft Sans Serif" pitchFamily="34" charset="0"/>
              </a:rPr>
              <a:t>Kanaän</a:t>
            </a:r>
            <a:r>
              <a:rPr lang="nl-NL" sz="2200" dirty="0" smtClean="0">
                <a:solidFill>
                  <a:schemeClr val="bg1"/>
                </a:solidFill>
                <a:latin typeface="Microsoft Sans Serif" pitchFamily="34" charset="0"/>
              </a:rPr>
              <a:t> zijn, de minste van alle knechten. 26 Geprezen zij de HEER, de God van Sem; knecht van Sem zal </a:t>
            </a:r>
            <a:r>
              <a:rPr lang="nl-NL" sz="2200" dirty="0" err="1" smtClean="0">
                <a:solidFill>
                  <a:schemeClr val="bg1"/>
                </a:solidFill>
                <a:latin typeface="Microsoft Sans Serif" pitchFamily="34" charset="0"/>
              </a:rPr>
              <a:t>Kanaän</a:t>
            </a:r>
            <a:r>
              <a:rPr lang="nl-NL" sz="2200" dirty="0" smtClean="0">
                <a:solidFill>
                  <a:schemeClr val="bg1"/>
                </a:solidFill>
                <a:latin typeface="Microsoft Sans Serif" pitchFamily="34" charset="0"/>
              </a:rPr>
              <a:t> zijn. 27 Moge God ruimte geven aan </a:t>
            </a:r>
            <a:r>
              <a:rPr lang="nl-NL" sz="2200" dirty="0" err="1" smtClean="0">
                <a:solidFill>
                  <a:schemeClr val="bg1"/>
                </a:solidFill>
                <a:latin typeface="Microsoft Sans Serif" pitchFamily="34" charset="0"/>
              </a:rPr>
              <a:t>Jafet</a:t>
            </a:r>
            <a:r>
              <a:rPr lang="nl-NL" sz="2200" dirty="0" smtClean="0">
                <a:solidFill>
                  <a:schemeClr val="bg1"/>
                </a:solidFill>
                <a:latin typeface="Microsoft Sans Serif" pitchFamily="34" charset="0"/>
              </a:rPr>
              <a:t>, hem laten wonen in de tenten van Sem; knecht van </a:t>
            </a:r>
            <a:r>
              <a:rPr lang="nl-NL" sz="2200" dirty="0" err="1" smtClean="0">
                <a:solidFill>
                  <a:schemeClr val="bg1"/>
                </a:solidFill>
                <a:latin typeface="Microsoft Sans Serif" pitchFamily="34" charset="0"/>
              </a:rPr>
              <a:t>Jafet</a:t>
            </a:r>
            <a:r>
              <a:rPr lang="nl-NL" sz="2200" dirty="0" smtClean="0">
                <a:solidFill>
                  <a:schemeClr val="bg1"/>
                </a:solidFill>
                <a:latin typeface="Microsoft Sans Serif" pitchFamily="34" charset="0"/>
              </a:rPr>
              <a:t> zal </a:t>
            </a:r>
            <a:r>
              <a:rPr lang="nl-NL" sz="2200" dirty="0" err="1" smtClean="0">
                <a:solidFill>
                  <a:schemeClr val="bg1"/>
                </a:solidFill>
                <a:latin typeface="Microsoft Sans Serif" pitchFamily="34" charset="0"/>
              </a:rPr>
              <a:t>Kanaän</a:t>
            </a:r>
            <a:r>
              <a:rPr lang="nl-NL" sz="2200" dirty="0" smtClean="0">
                <a:solidFill>
                  <a:schemeClr val="bg1"/>
                </a:solidFill>
                <a:latin typeface="Microsoft Sans Serif" pitchFamily="34" charset="0"/>
              </a:rPr>
              <a:t> zijn.</a:t>
            </a:r>
            <a:r>
              <a:rPr lang="nl-NL" sz="2200" dirty="0" smtClean="0">
                <a:solidFill>
                  <a:srgbClr val="FFFFFF"/>
                </a:solidFill>
                <a:latin typeface="Calibri" pitchFamily="34" charset="0"/>
              </a:rPr>
              <a:t>’ </a:t>
            </a:r>
          </a:p>
        </p:txBody>
      </p:sp>
      <p:sp>
        <p:nvSpPr>
          <p:cNvPr id="54277" name="Text Box 5"/>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54278" name="Picture 6"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03875"/>
            <a:ext cx="3276600" cy="1254125"/>
          </a:xfrm>
          <a:prstGeom prst="rect">
            <a:avLst/>
          </a:prstGeom>
          <a:noFill/>
          <a:ln w="9525">
            <a:noFill/>
            <a:miter lim="800000"/>
            <a:headEnd/>
            <a:tailEnd/>
          </a:ln>
        </p:spPr>
      </p:pic>
      <p:sp>
        <p:nvSpPr>
          <p:cNvPr id="6" name="Ondertitel 2"/>
          <p:cNvSpPr>
            <a:spLocks noGrp="1"/>
          </p:cNvSpPr>
          <p:nvPr>
            <p:ph type="subTitle" idx="1"/>
          </p:nvPr>
        </p:nvSpPr>
        <p:spPr>
          <a:xfrm>
            <a:off x="3048000" y="381000"/>
            <a:ext cx="5911850" cy="6284913"/>
          </a:xfrm>
        </p:spPr>
        <p:txBody>
          <a:bodyPr>
            <a:normAutofit fontScale="92500" lnSpcReduction="10000"/>
          </a:bodyPr>
          <a:lstStyle/>
          <a:p>
            <a:pPr algn="l">
              <a:lnSpc>
                <a:spcPct val="110000"/>
              </a:lnSpc>
            </a:pPr>
            <a:r>
              <a:rPr lang="nl-NL" b="1" dirty="0" smtClean="0">
                <a:solidFill>
                  <a:schemeClr val="bg1"/>
                </a:solidFill>
                <a:latin typeface="Microsoft Sans Serif" pitchFamily="34" charset="0"/>
              </a:rPr>
              <a:t>Genesis 39: 1-20</a:t>
            </a:r>
          </a:p>
          <a:p>
            <a:pPr algn="l">
              <a:lnSpc>
                <a:spcPct val="110000"/>
              </a:lnSpc>
            </a:pPr>
            <a:r>
              <a:rPr lang="nl-NL" dirty="0" smtClean="0">
                <a:solidFill>
                  <a:schemeClr val="bg1"/>
                </a:solidFill>
                <a:latin typeface="Microsoft Sans Serif" pitchFamily="34" charset="0"/>
              </a:rPr>
              <a:t>1 Jozef was dus door de </a:t>
            </a:r>
            <a:r>
              <a:rPr lang="nl-NL" dirty="0" err="1" smtClean="0">
                <a:solidFill>
                  <a:schemeClr val="bg1"/>
                </a:solidFill>
                <a:latin typeface="Microsoft Sans Serif" pitchFamily="34" charset="0"/>
              </a:rPr>
              <a:t>Ismaëlieten</a:t>
            </a:r>
            <a:r>
              <a:rPr lang="nl-NL" dirty="0" smtClean="0">
                <a:solidFill>
                  <a:schemeClr val="bg1"/>
                </a:solidFill>
                <a:latin typeface="Microsoft Sans Serif" pitchFamily="34" charset="0"/>
              </a:rPr>
              <a:t> meegenomen naar Egypte, en daar was hij gekocht door </a:t>
            </a:r>
            <a:r>
              <a:rPr lang="nl-NL" dirty="0" err="1" smtClean="0">
                <a:solidFill>
                  <a:schemeClr val="bg1"/>
                </a:solidFill>
                <a:latin typeface="Microsoft Sans Serif" pitchFamily="34" charset="0"/>
              </a:rPr>
              <a:t>Potifar</a:t>
            </a:r>
            <a:r>
              <a:rPr lang="nl-NL" dirty="0" smtClean="0">
                <a:solidFill>
                  <a:schemeClr val="bg1"/>
                </a:solidFill>
                <a:latin typeface="Microsoft Sans Serif" pitchFamily="34" charset="0"/>
              </a:rPr>
              <a:t>, een vooraanstaand man die tot de hovelingen van de farao behoorde en het bevel voerde over zijn lijfwacht. 2 De HEER stond Jozef terzijde, zodat het hem goed ging. Hij mocht in het huis van zijn Egyptische meester werken. 3 Omdat zijn meester zag dat de HEER Jozef terzijde stond en alles wat hij ter hand nam voorspoedig liet verlopen, 4 was hij Jozef goedgezind: hij maakte hem tot zijn persoonlijke bediende, liet de gang van zaken in huis aan hem over en gaf hem het beheer over alles wat hij bezat. 5 En vanaf het ogenblik dat hij hem belastte met het toezicht op zijn huis en zijn verdere bezittingen, zegende de HEER het huis van die Egyptenaar omwille van Jozef. De zegen van de HEER rustte op alles wat hij bezat, in huis en daarbuiten. </a:t>
            </a:r>
          </a:p>
          <a:p>
            <a:pPr>
              <a:lnSpc>
                <a:spcPct val="90000"/>
              </a:lnSpc>
            </a:pPr>
            <a:r>
              <a:rPr lang="nl-NL" sz="2000" dirty="0" smtClean="0">
                <a:latin typeface="Calibri" pitchFamily="34" charset="0"/>
              </a:rPr>
              <a:t> </a:t>
            </a:r>
          </a:p>
          <a:p>
            <a:pPr algn="l">
              <a:lnSpc>
                <a:spcPct val="90000"/>
              </a:lnSpc>
            </a:pPr>
            <a:endParaRPr lang="nl-NL" sz="1700" b="1" dirty="0" smtClean="0">
              <a:solidFill>
                <a:srgbClr val="92D050"/>
              </a:solidFill>
              <a:latin typeface="Domestic Manners"/>
            </a:endParaRPr>
          </a:p>
        </p:txBody>
      </p:sp>
      <p:sp>
        <p:nvSpPr>
          <p:cNvPr id="24582"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24583"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108223"/>
            <a:ext cx="4572000" cy="1749778"/>
          </a:xfrm>
          <a:prstGeom prst="rect">
            <a:avLst/>
          </a:prstGeom>
          <a:noFill/>
          <a:ln w="9525">
            <a:noFill/>
            <a:miter lim="800000"/>
            <a:headEnd/>
            <a:tailEnd/>
          </a:ln>
        </p:spPr>
      </p:pic>
      <p:sp>
        <p:nvSpPr>
          <p:cNvPr id="26628" name="Ondertitel 2"/>
          <p:cNvSpPr>
            <a:spLocks noGrp="1"/>
          </p:cNvSpPr>
          <p:nvPr>
            <p:ph type="subTitle" idx="1"/>
          </p:nvPr>
        </p:nvSpPr>
        <p:spPr>
          <a:xfrm>
            <a:off x="2987824" y="404664"/>
            <a:ext cx="5904656" cy="5310336"/>
          </a:xfrm>
        </p:spPr>
        <p:txBody>
          <a:bodyPr/>
          <a:lstStyle/>
          <a:p>
            <a:pPr algn="l"/>
            <a:r>
              <a:rPr lang="nl-NL" sz="2000" dirty="0" smtClean="0">
                <a:solidFill>
                  <a:schemeClr val="bg1"/>
                </a:solidFill>
                <a:latin typeface="Microsoft Sans Serif" pitchFamily="34" charset="0"/>
              </a:rPr>
              <a:t>6 Daarom vertrouwde hij alles volledig aan Jozef toe; nu Jozef er was, bekommerde hij zich alleen nog om wat hij te eten kreeg. Jozef was knap en aantrekkelijk. 7 Na verloop van tijd liet de vrouw van zijn meester haar oog op hem allen. ‘Kom bij me liggen,’ zei ze. 8 Maar dat weigerde hij. ‘Sinds ik hier ben,’ zei hij, ‘maakt mijn meester zich geen zorgen meer over wat dan ook hier in huis, en hij heeft mij het beheer gegeven over al zijn bezittingen. 9 Ik heb hier evenveel gezag als hij, en hij heeft mij niets onthouden behalve u, omdat u zijn vrouw bent. Hoe zou ik dan zo’n grote wandaad kunnen begaan en zo kunnen zondigen tegen God?’ 10 Dag in dag uit probeerde ze Jozef over te halen, maar hij gaf niet toe, hij wilde niet bij haar gaan liggen. </a:t>
            </a:r>
            <a:endParaRPr lang="nl-NL" sz="2000" b="1" i="1" dirty="0" smtClean="0">
              <a:solidFill>
                <a:schemeClr val="bg1"/>
              </a:solidFill>
              <a:latin typeface="Microsoft Sans Serif" pitchFamily="34" charset="0"/>
            </a:endParaRPr>
          </a:p>
        </p:txBody>
      </p:sp>
      <p:sp>
        <p:nvSpPr>
          <p:cNvPr id="26630"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26631"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328"/>
            <a:ext cx="5796136" cy="2217672"/>
          </a:xfrm>
          <a:prstGeom prst="rect">
            <a:avLst/>
          </a:prstGeom>
          <a:noFill/>
          <a:ln w="9525">
            <a:noFill/>
            <a:miter lim="800000"/>
            <a:headEnd/>
            <a:tailEnd/>
          </a:ln>
        </p:spPr>
      </p:pic>
      <p:sp>
        <p:nvSpPr>
          <p:cNvPr id="28676" name="Ondertitel 2"/>
          <p:cNvSpPr>
            <a:spLocks noGrp="1"/>
          </p:cNvSpPr>
          <p:nvPr>
            <p:ph type="subTitle" idx="1"/>
          </p:nvPr>
        </p:nvSpPr>
        <p:spPr>
          <a:xfrm>
            <a:off x="2987824" y="332656"/>
            <a:ext cx="5904656" cy="5114057"/>
          </a:xfrm>
        </p:spPr>
        <p:txBody>
          <a:bodyPr/>
          <a:lstStyle/>
          <a:p>
            <a:pPr algn="l"/>
            <a:r>
              <a:rPr lang="nl-NL" sz="2000" dirty="0" smtClean="0">
                <a:solidFill>
                  <a:schemeClr val="bg1"/>
                </a:solidFill>
                <a:latin typeface="Microsoft Sans Serif" pitchFamily="34" charset="0"/>
              </a:rPr>
              <a:t>11 Maar op zekere dag, toen hij de binnenvertrekken in kwam om zijn werk te doen en daar niemand anders van de bedienden was, 12 greep ze hem bij zijn kleed. ‘Kom bij me  liggen,’ drong ze aan, maar hij vluchtte naar  buiten; zijn kleed liet hij bij haar achter. 13 Toen ze besefte dat hij gevlucht was en zijn kleed bij haar had gelaten, 14 riep ze haar bedienden en zei tegen hen: ‘Mooi is dat! Hij moest zo nodig een Hebreeër in huis halen – zeker om zich met ons te kunnen vermaken! Die man is mijn kamer binnengedrongen en wilde bij me komen liggen, maar ik begon hard te schreeuwen. 15 Toen hij dat hoorde, ging hij ervandoor en liet zijn kleed hier bij mij achter.’ </a:t>
            </a:r>
            <a:endParaRPr lang="nl-NL" sz="2000" i="1" dirty="0" smtClean="0">
              <a:solidFill>
                <a:schemeClr val="bg1"/>
              </a:solidFill>
              <a:latin typeface="Microsoft Sans Serif" pitchFamily="34" charset="0"/>
            </a:endParaRPr>
          </a:p>
        </p:txBody>
      </p:sp>
      <p:sp>
        <p:nvSpPr>
          <p:cNvPr id="28678"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28679"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4725144"/>
            <a:ext cx="5574461" cy="2132856"/>
          </a:xfrm>
          <a:prstGeom prst="rect">
            <a:avLst/>
          </a:prstGeom>
          <a:noFill/>
          <a:ln w="9525">
            <a:noFill/>
            <a:miter lim="800000"/>
            <a:headEnd/>
            <a:tailEnd/>
          </a:ln>
        </p:spPr>
      </p:pic>
      <p:sp>
        <p:nvSpPr>
          <p:cNvPr id="56323" name="Ondertitel 2"/>
          <p:cNvSpPr>
            <a:spLocks noGrp="1"/>
          </p:cNvSpPr>
          <p:nvPr>
            <p:ph type="subTitle" idx="4294967295"/>
          </p:nvPr>
        </p:nvSpPr>
        <p:spPr>
          <a:xfrm>
            <a:off x="2987824" y="404664"/>
            <a:ext cx="5904656" cy="4167336"/>
          </a:xfrm>
        </p:spPr>
        <p:txBody>
          <a:bodyPr lIns="45720" tIns="0" rIns="45720" bIns="0"/>
          <a:lstStyle/>
          <a:p>
            <a:pPr marL="0" indent="0">
              <a:buFont typeface="Wingdings 2" pitchFamily="18" charset="2"/>
              <a:buNone/>
            </a:pPr>
            <a:r>
              <a:rPr lang="nl-NL" sz="2000" dirty="0" smtClean="0">
                <a:solidFill>
                  <a:schemeClr val="bg1"/>
                </a:solidFill>
                <a:latin typeface="Microsoft Sans Serif" pitchFamily="34" charset="0"/>
              </a:rPr>
              <a:t>16 Ze liet het kleed naast zich liggen totdat Jozefs meester thuiskwam, 17 en vertelde hem hetzelfde verhaal: ‘Die Hebreeuwse slaaf die jij in huis hebt gehaald, is mijn kamer binnengedrongen om zich met me te vermaken. 18 En toen ik het op een </a:t>
            </a:r>
          </a:p>
          <a:p>
            <a:pPr marL="0" indent="0">
              <a:buFont typeface="Wingdings 2" pitchFamily="18" charset="2"/>
              <a:buNone/>
            </a:pPr>
            <a:r>
              <a:rPr lang="nl-NL" sz="2000" dirty="0" smtClean="0">
                <a:solidFill>
                  <a:schemeClr val="bg1"/>
                </a:solidFill>
                <a:latin typeface="Microsoft Sans Serif" pitchFamily="34" charset="0"/>
              </a:rPr>
              <a:t>schreeuwen zette, ging hij ervandoor en liet zijn kleed hier bij mij achter.’ 19 Toen Jozefs meester haar hoorde vertellen dat ze zo door zijn slaaf was behandeld, werd hij woedend. 20 Hij liet Jozef oppakken en in de gevangenis zetten die bestemd was voor de gevangenen van de koning. </a:t>
            </a:r>
          </a:p>
        </p:txBody>
      </p:sp>
      <p:sp>
        <p:nvSpPr>
          <p:cNvPr id="56325" name="Text Box 5"/>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56326" name="Picture 6"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32569"/>
            <a:ext cx="3203848" cy="1225430"/>
          </a:xfrm>
          <a:prstGeom prst="rect">
            <a:avLst/>
          </a:prstGeom>
          <a:noFill/>
          <a:ln w="9525">
            <a:noFill/>
            <a:miter lim="800000"/>
            <a:headEnd/>
            <a:tailEnd/>
          </a:ln>
        </p:spPr>
      </p:pic>
      <p:sp>
        <p:nvSpPr>
          <p:cNvPr id="30724" name="Ondertitel 2"/>
          <p:cNvSpPr>
            <a:spLocks noGrp="1"/>
          </p:cNvSpPr>
          <p:nvPr>
            <p:ph type="subTitle" idx="1"/>
          </p:nvPr>
        </p:nvSpPr>
        <p:spPr>
          <a:xfrm>
            <a:off x="2951163" y="381000"/>
            <a:ext cx="5941317" cy="5352256"/>
          </a:xfrm>
        </p:spPr>
        <p:txBody>
          <a:bodyPr/>
          <a:lstStyle/>
          <a:p>
            <a:pPr algn="l"/>
            <a:r>
              <a:rPr lang="nl-NL" sz="2000" b="1" dirty="0" smtClean="0">
                <a:solidFill>
                  <a:schemeClr val="bg1"/>
                </a:solidFill>
                <a:latin typeface="Microsoft Sans Serif" pitchFamily="34" charset="0"/>
              </a:rPr>
              <a:t>2 Samuël 11: 1-27</a:t>
            </a:r>
          </a:p>
          <a:p>
            <a:pPr algn="l"/>
            <a:r>
              <a:rPr lang="nl-NL" sz="2000" dirty="0" smtClean="0">
                <a:solidFill>
                  <a:schemeClr val="bg1"/>
                </a:solidFill>
                <a:latin typeface="Microsoft Sans Serif" pitchFamily="34" charset="0"/>
              </a:rPr>
              <a:t>1 Bij het aanbreken van het voorjaar, de tijd waarin koningen gewoonlijk ten strijde trekken, stuurde David opnieuw een leger eropuit, onder leiding van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en zijn aanvoerders, om de Ammonieten te verslaan en </a:t>
            </a:r>
            <a:r>
              <a:rPr lang="nl-NL" sz="2000" dirty="0" err="1" smtClean="0">
                <a:solidFill>
                  <a:schemeClr val="bg1"/>
                </a:solidFill>
                <a:latin typeface="Microsoft Sans Serif" pitchFamily="34" charset="0"/>
              </a:rPr>
              <a:t>Rabba</a:t>
            </a:r>
            <a:r>
              <a:rPr lang="nl-NL" sz="2000" dirty="0" smtClean="0">
                <a:solidFill>
                  <a:schemeClr val="bg1"/>
                </a:solidFill>
                <a:latin typeface="Microsoft Sans Serif" pitchFamily="34" charset="0"/>
              </a:rPr>
              <a:t> te belegeren. Zelf bleef hij in Jeruzalem achter. 2 Op een keer stond hij aan het eind van de middag op van zijn rustbed en liep wat heen en weer over het dak van het paleis. Beneden zag hij een vrouw die aan het baden was. Ze was heel mooi om te zien. 3 Hij liet uitzoeken wie ze was, en men zei hem: ‘Dat is </a:t>
            </a:r>
            <a:r>
              <a:rPr lang="nl-NL" sz="2000" dirty="0" err="1" smtClean="0">
                <a:solidFill>
                  <a:schemeClr val="bg1"/>
                </a:solidFill>
                <a:latin typeface="Microsoft Sans Serif" pitchFamily="34" charset="0"/>
              </a:rPr>
              <a:t>Batseba</a:t>
            </a:r>
            <a:r>
              <a:rPr lang="nl-NL" sz="2000" dirty="0" smtClean="0">
                <a:solidFill>
                  <a:schemeClr val="bg1"/>
                </a:solidFill>
                <a:latin typeface="Microsoft Sans Serif" pitchFamily="34" charset="0"/>
              </a:rPr>
              <a:t>, de dochter van </a:t>
            </a:r>
            <a:r>
              <a:rPr lang="nl-NL" sz="2000" dirty="0" err="1" smtClean="0">
                <a:solidFill>
                  <a:schemeClr val="bg1"/>
                </a:solidFill>
                <a:latin typeface="Microsoft Sans Serif" pitchFamily="34" charset="0"/>
              </a:rPr>
              <a:t>Eliam</a:t>
            </a:r>
            <a:r>
              <a:rPr lang="nl-NL" sz="2000" dirty="0" smtClean="0">
                <a:solidFill>
                  <a:schemeClr val="bg1"/>
                </a:solidFill>
                <a:latin typeface="Microsoft Sans Serif" pitchFamily="34" charset="0"/>
              </a:rPr>
              <a:t>, de vrouw van de </a:t>
            </a:r>
            <a:r>
              <a:rPr lang="nl-NL" sz="2000" dirty="0" err="1" smtClean="0">
                <a:solidFill>
                  <a:schemeClr val="bg1"/>
                </a:solidFill>
                <a:latin typeface="Microsoft Sans Serif" pitchFamily="34" charset="0"/>
              </a:rPr>
              <a:t>Hethiet</a:t>
            </a:r>
            <a:r>
              <a:rPr lang="nl-NL" sz="2000" dirty="0" smtClean="0">
                <a:solidFill>
                  <a:schemeClr val="bg1"/>
                </a:solidFill>
                <a:latin typeface="Microsoft Sans Serif" pitchFamily="34" charset="0"/>
              </a:rPr>
              <a:t>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4 David liet haar bij zich komen en sliep met haar. (De voorgeschreven periode van onthouding na haar onreinheid was juist verstreken.) Daarna ging ze terug naar huis. </a:t>
            </a:r>
            <a:endParaRPr lang="nl-NL" sz="2000" b="1" i="1" dirty="0" smtClean="0">
              <a:solidFill>
                <a:schemeClr val="bg1"/>
              </a:solidFill>
              <a:latin typeface="Microsoft Sans Serif" pitchFamily="34" charset="0"/>
            </a:endParaRPr>
          </a:p>
        </p:txBody>
      </p:sp>
      <p:sp>
        <p:nvSpPr>
          <p:cNvPr id="30726"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30727"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659832"/>
            <a:ext cx="3131841" cy="1198167"/>
          </a:xfrm>
          <a:prstGeom prst="rect">
            <a:avLst/>
          </a:prstGeom>
          <a:noFill/>
          <a:ln w="9525">
            <a:noFill/>
            <a:miter lim="800000"/>
            <a:headEnd/>
            <a:tailEnd/>
          </a:ln>
        </p:spPr>
      </p:pic>
      <p:sp>
        <p:nvSpPr>
          <p:cNvPr id="58371" name="Ondertitel 2"/>
          <p:cNvSpPr>
            <a:spLocks noGrp="1"/>
          </p:cNvSpPr>
          <p:nvPr>
            <p:ph type="subTitle" idx="4294967295"/>
          </p:nvPr>
        </p:nvSpPr>
        <p:spPr>
          <a:xfrm>
            <a:off x="3048000" y="381000"/>
            <a:ext cx="5759450" cy="4848200"/>
          </a:xfrm>
        </p:spPr>
        <p:txBody>
          <a:bodyPr lIns="45720" tIns="0" rIns="45720" bIns="0"/>
          <a:lstStyle/>
          <a:p>
            <a:pPr marL="0" indent="0">
              <a:buNone/>
            </a:pPr>
            <a:r>
              <a:rPr lang="nl-NL" sz="2000" dirty="0" smtClean="0">
                <a:solidFill>
                  <a:schemeClr val="bg1"/>
                </a:solidFill>
                <a:latin typeface="Microsoft Sans Serif" pitchFamily="34" charset="0"/>
              </a:rPr>
              <a:t>5 Enige tijd later merkte ze dat ze zwanger was. Ze liet dat aan David berichten, 6 waarop David aan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opdracht gaf om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naar hem toe te sturen. 7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meldde zich op bevel van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bij David, die hem vroeg hoe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en het leger het maakten en hoe het er met de oorlog voorstond. 8 Vervolgens zei hij: ‘Ga naar huis en ontspan u wat.’ Toen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het paleis verliet, kreeg hij nog een geschenk van de koning mee. 9 Maar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ging niet naar huis; hij bleef slapen in het poortgebouw van het paleis, bij de knechten van zijn heer. 10 Toen men David verteld had dat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niet naar huis was gegaan, zei hij tegen hem: ‘U hebt toch een lange reis achter de rug. Waarom bent u niet naar huis gegaan?’ </a:t>
            </a:r>
            <a:endParaRPr lang="nl-NL" sz="2000" i="1" dirty="0" smtClean="0">
              <a:solidFill>
                <a:schemeClr val="bg1"/>
              </a:solidFill>
              <a:latin typeface="Microsoft Sans Serif" pitchFamily="34" charset="0"/>
            </a:endParaRPr>
          </a:p>
        </p:txBody>
      </p:sp>
      <p:sp>
        <p:nvSpPr>
          <p:cNvPr id="58373" name="Text Box 5"/>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58374" name="Picture 6"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721350"/>
            <a:ext cx="2971800" cy="1136650"/>
          </a:xfrm>
          <a:prstGeom prst="rect">
            <a:avLst/>
          </a:prstGeom>
          <a:noFill/>
          <a:ln w="9525">
            <a:noFill/>
            <a:miter lim="800000"/>
            <a:headEnd/>
            <a:tailEnd/>
          </a:ln>
        </p:spPr>
      </p:pic>
      <p:sp>
        <p:nvSpPr>
          <p:cNvPr id="32772" name="Ondertitel 2"/>
          <p:cNvSpPr>
            <a:spLocks noGrp="1"/>
          </p:cNvSpPr>
          <p:nvPr>
            <p:ph type="subTitle" idx="1"/>
          </p:nvPr>
        </p:nvSpPr>
        <p:spPr>
          <a:xfrm>
            <a:off x="3048000" y="381000"/>
            <a:ext cx="5835650" cy="6248400"/>
          </a:xfrm>
        </p:spPr>
        <p:txBody>
          <a:bodyPr/>
          <a:lstStyle/>
          <a:p>
            <a:pPr algn="l"/>
            <a:r>
              <a:rPr lang="nl-NL" sz="2000" dirty="0" smtClean="0">
                <a:solidFill>
                  <a:schemeClr val="bg1"/>
                </a:solidFill>
                <a:latin typeface="Microsoft Sans Serif" pitchFamily="34" charset="0"/>
              </a:rPr>
              <a:t>11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antwoordde: ‘De ark en het leger van Israël en Juda zijn ondergebracht in hutten, opperbevelhebber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en zijn manschappen bivakkeren in het open veld; zou ik dan naar huis aan om te eten en te drinken, en te slapen met mijn vrouw? Zo waar u leeft, dat doe ik niet!’ 12 David zei tegen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‘Blijf ook vandaag nog hier, dan laat ik u morgen teruggaan.’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bleef die dag dus nog in Jeruzalem. De dag daarop 13 nodigde David hem bij zich aan tafel en voerde hem dronken. Toch ging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’s avonds niet naar huis, maar legde zich opnieuw te slapen bij de knechten van zijn heer. </a:t>
            </a:r>
            <a:r>
              <a:rPr lang="nl-NL" sz="2000" dirty="0" smtClean="0">
                <a:solidFill>
                  <a:schemeClr val="bg1"/>
                </a:solidFill>
                <a:latin typeface="Microsoft Sans Serif" pitchFamily="34" charset="0"/>
                <a:cs typeface="Microsoft Sans Serif" pitchFamily="34" charset="0"/>
              </a:rPr>
              <a:t>14 De volgende morgen schreef David </a:t>
            </a:r>
            <a:r>
              <a:rPr lang="nl-NL" sz="2000" dirty="0" err="1" smtClean="0">
                <a:solidFill>
                  <a:schemeClr val="bg1"/>
                </a:solidFill>
                <a:latin typeface="Microsoft Sans Serif" pitchFamily="34" charset="0"/>
                <a:cs typeface="Microsoft Sans Serif" pitchFamily="34" charset="0"/>
              </a:rPr>
              <a:t>Joab</a:t>
            </a:r>
            <a:r>
              <a:rPr lang="nl-NL" sz="2000" dirty="0" smtClean="0">
                <a:solidFill>
                  <a:schemeClr val="bg1"/>
                </a:solidFill>
                <a:latin typeface="Microsoft Sans Serif" pitchFamily="34" charset="0"/>
                <a:cs typeface="Microsoft Sans Serif" pitchFamily="34" charset="0"/>
              </a:rPr>
              <a:t> een brief, die hij aan </a:t>
            </a:r>
            <a:r>
              <a:rPr lang="nl-NL" sz="2000" dirty="0" err="1" smtClean="0">
                <a:solidFill>
                  <a:schemeClr val="bg1"/>
                </a:solidFill>
                <a:latin typeface="Microsoft Sans Serif" pitchFamily="34" charset="0"/>
                <a:cs typeface="Microsoft Sans Serif" pitchFamily="34" charset="0"/>
              </a:rPr>
              <a:t>Uria</a:t>
            </a:r>
            <a:r>
              <a:rPr lang="nl-NL" sz="2000" dirty="0" smtClean="0">
                <a:solidFill>
                  <a:schemeClr val="bg1"/>
                </a:solidFill>
                <a:latin typeface="Microsoft Sans Serif" pitchFamily="34" charset="0"/>
                <a:cs typeface="Microsoft Sans Serif" pitchFamily="34" charset="0"/>
              </a:rPr>
              <a:t> meegaf. 15 In de brief stond: ‘Stel </a:t>
            </a:r>
            <a:r>
              <a:rPr lang="nl-NL" sz="2000" dirty="0" err="1" smtClean="0">
                <a:solidFill>
                  <a:schemeClr val="bg1"/>
                </a:solidFill>
                <a:latin typeface="Microsoft Sans Serif" pitchFamily="34" charset="0"/>
                <a:cs typeface="Microsoft Sans Serif" pitchFamily="34" charset="0"/>
              </a:rPr>
              <a:t>Uria</a:t>
            </a:r>
            <a:r>
              <a:rPr lang="nl-NL" sz="2000" dirty="0" smtClean="0">
                <a:solidFill>
                  <a:schemeClr val="bg1"/>
                </a:solidFill>
                <a:latin typeface="Microsoft Sans Serif" pitchFamily="34" charset="0"/>
                <a:cs typeface="Microsoft Sans Serif" pitchFamily="34" charset="0"/>
              </a:rPr>
              <a:t> op waar het hevigst wordt gevochten en geef hem geen rugdekking, opdat hij wordt getroffen en sneuvelt.’ 16 </a:t>
            </a:r>
            <a:r>
              <a:rPr lang="nl-NL" sz="2000" dirty="0" err="1" smtClean="0">
                <a:solidFill>
                  <a:schemeClr val="bg1"/>
                </a:solidFill>
                <a:latin typeface="Microsoft Sans Serif" pitchFamily="34" charset="0"/>
                <a:cs typeface="Microsoft Sans Serif" pitchFamily="34" charset="0"/>
              </a:rPr>
              <a:t>Joab</a:t>
            </a:r>
            <a:r>
              <a:rPr lang="nl-NL" sz="2000" dirty="0" smtClean="0">
                <a:solidFill>
                  <a:schemeClr val="bg1"/>
                </a:solidFill>
                <a:latin typeface="Microsoft Sans Serif" pitchFamily="34" charset="0"/>
                <a:cs typeface="Microsoft Sans Serif" pitchFamily="34" charset="0"/>
              </a:rPr>
              <a:t> onderzocht waar de verdediging het sterkst was, en stelde </a:t>
            </a:r>
            <a:r>
              <a:rPr lang="nl-NL" sz="2000" dirty="0" err="1" smtClean="0">
                <a:solidFill>
                  <a:schemeClr val="bg1"/>
                </a:solidFill>
                <a:latin typeface="Microsoft Sans Serif" pitchFamily="34" charset="0"/>
                <a:cs typeface="Microsoft Sans Serif" pitchFamily="34" charset="0"/>
              </a:rPr>
              <a:t>Uria</a:t>
            </a:r>
            <a:r>
              <a:rPr lang="nl-NL" sz="2000" dirty="0" smtClean="0">
                <a:solidFill>
                  <a:schemeClr val="bg1"/>
                </a:solidFill>
                <a:latin typeface="Microsoft Sans Serif" pitchFamily="34" charset="0"/>
                <a:cs typeface="Microsoft Sans Serif" pitchFamily="34" charset="0"/>
              </a:rPr>
              <a:t> juist daar op. </a:t>
            </a:r>
            <a:endParaRPr lang="nl-NL" sz="2000" b="1" i="1" dirty="0" smtClean="0">
              <a:solidFill>
                <a:schemeClr val="bg1"/>
              </a:solidFill>
              <a:latin typeface="Microsoft Sans Serif" pitchFamily="34" charset="0"/>
            </a:endParaRPr>
          </a:p>
        </p:txBody>
      </p:sp>
      <p:sp>
        <p:nvSpPr>
          <p:cNvPr id="32774"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32775"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633540"/>
            <a:ext cx="3203848" cy="1224459"/>
          </a:xfrm>
          <a:prstGeom prst="rect">
            <a:avLst/>
          </a:prstGeom>
          <a:noFill/>
          <a:ln w="9525">
            <a:noFill/>
            <a:miter lim="800000"/>
            <a:headEnd/>
            <a:tailEnd/>
          </a:ln>
        </p:spPr>
      </p:pic>
      <p:sp>
        <p:nvSpPr>
          <p:cNvPr id="34820" name="Ondertitel 2"/>
          <p:cNvSpPr>
            <a:spLocks noGrp="1"/>
          </p:cNvSpPr>
          <p:nvPr>
            <p:ph type="subTitle" idx="1"/>
          </p:nvPr>
        </p:nvSpPr>
        <p:spPr>
          <a:xfrm>
            <a:off x="2971800" y="304800"/>
            <a:ext cx="5791200" cy="6553200"/>
          </a:xfrm>
        </p:spPr>
        <p:txBody>
          <a:bodyPr/>
          <a:lstStyle/>
          <a:p>
            <a:pPr algn="l"/>
            <a:r>
              <a:rPr lang="nl-NL" sz="2000" dirty="0" smtClean="0">
                <a:solidFill>
                  <a:schemeClr val="bg1"/>
                </a:solidFill>
                <a:latin typeface="Microsoft Sans Serif" pitchFamily="34" charset="0"/>
                <a:cs typeface="Microsoft Sans Serif" pitchFamily="34" charset="0"/>
              </a:rPr>
              <a:t>17 De verdedigers van de stad deden een uitval naar </a:t>
            </a:r>
            <a:r>
              <a:rPr lang="nl-NL" sz="2000" dirty="0" err="1" smtClean="0">
                <a:solidFill>
                  <a:schemeClr val="bg1"/>
                </a:solidFill>
                <a:latin typeface="Microsoft Sans Serif" pitchFamily="34" charset="0"/>
                <a:cs typeface="Microsoft Sans Serif" pitchFamily="34" charset="0"/>
              </a:rPr>
              <a:t>Joab</a:t>
            </a:r>
            <a:r>
              <a:rPr lang="nl-NL" sz="2000" dirty="0" smtClean="0">
                <a:solidFill>
                  <a:schemeClr val="bg1"/>
                </a:solidFill>
                <a:latin typeface="Microsoft Sans Serif" pitchFamily="34" charset="0"/>
                <a:cs typeface="Microsoft Sans Serif" pitchFamily="34" charset="0"/>
              </a:rPr>
              <a:t>. Er vielen slachtoffers onder de soldaten van David, en ook </a:t>
            </a:r>
            <a:r>
              <a:rPr lang="nl-NL" sz="2000" dirty="0" err="1" smtClean="0">
                <a:solidFill>
                  <a:schemeClr val="bg1"/>
                </a:solidFill>
                <a:latin typeface="Microsoft Sans Serif" pitchFamily="34" charset="0"/>
                <a:cs typeface="Microsoft Sans Serif" pitchFamily="34" charset="0"/>
              </a:rPr>
              <a:t>Uria</a:t>
            </a:r>
            <a:r>
              <a:rPr lang="nl-NL" sz="2000" dirty="0" smtClean="0">
                <a:solidFill>
                  <a:schemeClr val="bg1"/>
                </a:solidFill>
                <a:latin typeface="Microsoft Sans Serif" pitchFamily="34" charset="0"/>
                <a:cs typeface="Microsoft Sans Serif" pitchFamily="34" charset="0"/>
              </a:rPr>
              <a:t> vond de dood. 18 </a:t>
            </a:r>
            <a:r>
              <a:rPr lang="nl-NL" sz="2000" dirty="0" err="1" smtClean="0">
                <a:solidFill>
                  <a:schemeClr val="bg1"/>
                </a:solidFill>
                <a:latin typeface="Microsoft Sans Serif" pitchFamily="34" charset="0"/>
                <a:cs typeface="Microsoft Sans Serif" pitchFamily="34" charset="0"/>
              </a:rPr>
              <a:t>Joab</a:t>
            </a:r>
            <a:r>
              <a:rPr lang="nl-NL" sz="2000" dirty="0" smtClean="0">
                <a:solidFill>
                  <a:schemeClr val="bg1"/>
                </a:solidFill>
                <a:latin typeface="Microsoft Sans Serif" pitchFamily="34" charset="0"/>
                <a:cs typeface="Microsoft Sans Serif" pitchFamily="34" charset="0"/>
              </a:rPr>
              <a:t> liet aan David verslag uitbrengen van de strijd 19 en beval de bode: ‘Als je de koning het hele verloop van de strijd hebt verteld, 20 en als hij dan woedend tegen je uitvalt: “Waarom hebben jullie je zo dicht bij de stad gewaagd? Jullie konden toch weten dat ze vanaf de muur zouden schieten! </a:t>
            </a:r>
            <a:r>
              <a:rPr lang="nl-NL" sz="2000" dirty="0" smtClean="0">
                <a:solidFill>
                  <a:schemeClr val="bg1"/>
                </a:solidFill>
                <a:latin typeface="Microsoft Sans Serif" pitchFamily="34" charset="0"/>
              </a:rPr>
              <a:t>21 Zijn jullie soms vergeten hoe </a:t>
            </a:r>
            <a:r>
              <a:rPr lang="nl-NL" sz="2000" dirty="0" err="1" smtClean="0">
                <a:solidFill>
                  <a:schemeClr val="bg1"/>
                </a:solidFill>
                <a:latin typeface="Microsoft Sans Serif" pitchFamily="34" charset="0"/>
              </a:rPr>
              <a:t>Abimelech</a:t>
            </a:r>
            <a:r>
              <a:rPr lang="nl-NL" sz="2000" dirty="0" smtClean="0">
                <a:solidFill>
                  <a:schemeClr val="bg1"/>
                </a:solidFill>
                <a:latin typeface="Microsoft Sans Serif" pitchFamily="34" charset="0"/>
              </a:rPr>
              <a:t>, de zoon van </a:t>
            </a:r>
            <a:r>
              <a:rPr lang="nl-NL" sz="2000" dirty="0" err="1" smtClean="0">
                <a:solidFill>
                  <a:schemeClr val="bg1"/>
                </a:solidFill>
                <a:latin typeface="Microsoft Sans Serif" pitchFamily="34" charset="0"/>
              </a:rPr>
              <a:t>Jerubbeset</a:t>
            </a:r>
            <a:r>
              <a:rPr lang="nl-NL" sz="2000" dirty="0" smtClean="0">
                <a:solidFill>
                  <a:schemeClr val="bg1"/>
                </a:solidFill>
                <a:latin typeface="Microsoft Sans Serif" pitchFamily="34" charset="0"/>
              </a:rPr>
              <a:t>, in </a:t>
            </a:r>
            <a:r>
              <a:rPr lang="nl-NL" sz="2000" dirty="0" err="1" smtClean="0">
                <a:solidFill>
                  <a:schemeClr val="bg1"/>
                </a:solidFill>
                <a:latin typeface="Microsoft Sans Serif" pitchFamily="34" charset="0"/>
              </a:rPr>
              <a:t>Tebes</a:t>
            </a:r>
            <a:r>
              <a:rPr lang="nl-NL" sz="2000" dirty="0" smtClean="0">
                <a:solidFill>
                  <a:schemeClr val="bg1"/>
                </a:solidFill>
                <a:latin typeface="Microsoft Sans Serif" pitchFamily="34" charset="0"/>
              </a:rPr>
              <a:t> aan zijn einde is gekomen? Een vrouw heeft toen vanaf de stadsmuur een maalsteen op zijn hoofd gegooid, zodat hij stierf. Waarom hebben jullie je dan zo dicht bij de muur gewaagd?” dan moet je zeggen: “Ook uw bevelhebber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is omgekomen.” </a:t>
            </a:r>
            <a:endParaRPr lang="nl-NL" sz="2000" b="1" dirty="0" smtClean="0">
              <a:solidFill>
                <a:schemeClr val="bg1"/>
              </a:solidFill>
              <a:latin typeface="Microsoft Sans Serif" pitchFamily="34" charset="0"/>
            </a:endParaRPr>
          </a:p>
          <a:p>
            <a:pPr algn="l"/>
            <a:endParaRPr lang="nl-NL" sz="2000" b="1" i="1" dirty="0" smtClean="0">
              <a:solidFill>
                <a:schemeClr val="bg1"/>
              </a:solidFill>
              <a:latin typeface="Microsoft Sans Serif" pitchFamily="34" charset="0"/>
              <a:cs typeface="Microsoft Sans Serif" pitchFamily="34" charset="0"/>
            </a:endParaRPr>
          </a:p>
        </p:txBody>
      </p:sp>
      <p:sp>
        <p:nvSpPr>
          <p:cNvPr id="3482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3482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31836"/>
            <a:ext cx="3203848" cy="1226164"/>
          </a:xfrm>
          <a:prstGeom prst="rect">
            <a:avLst/>
          </a:prstGeom>
          <a:noFill/>
          <a:ln w="9525">
            <a:noFill/>
            <a:miter lim="800000"/>
            <a:headEnd/>
            <a:tailEnd/>
          </a:ln>
        </p:spPr>
      </p:pic>
      <p:sp>
        <p:nvSpPr>
          <p:cNvPr id="36868" name="Ondertitel 2"/>
          <p:cNvSpPr>
            <a:spLocks noGrp="1"/>
          </p:cNvSpPr>
          <p:nvPr>
            <p:ph type="subTitle" idx="1"/>
          </p:nvPr>
        </p:nvSpPr>
        <p:spPr>
          <a:xfrm>
            <a:off x="3024188" y="381000"/>
            <a:ext cx="5738812" cy="5218113"/>
          </a:xfrm>
        </p:spPr>
        <p:txBody>
          <a:bodyPr/>
          <a:lstStyle/>
          <a:p>
            <a:pPr algn="l"/>
            <a:r>
              <a:rPr lang="nl-NL" sz="2000" dirty="0" smtClean="0">
                <a:solidFill>
                  <a:schemeClr val="bg1"/>
                </a:solidFill>
                <a:latin typeface="Microsoft Sans Serif" pitchFamily="34" charset="0"/>
              </a:rPr>
              <a:t>22 De bode ging naar David en vertelde hem alles wat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hem had opgedragen. 23 Hij zei tegen David: ‘Onze tegenstanders waren sterker dan wij en deden een uitval naar ons. We dreven ze terug tot voor de poort, 24 maar toen namen de boogschutters ons vanaf de muur onder schot en sneuvelden er soldaten van de koning. Ook uw bevelhebber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is omgekomen.’ 25 David droeg de bode op om tegen </a:t>
            </a:r>
            <a:r>
              <a:rPr lang="nl-NL" sz="2000" dirty="0" err="1" smtClean="0">
                <a:solidFill>
                  <a:schemeClr val="bg1"/>
                </a:solidFill>
                <a:latin typeface="Microsoft Sans Serif" pitchFamily="34" charset="0"/>
              </a:rPr>
              <a:t>Joab</a:t>
            </a:r>
            <a:r>
              <a:rPr lang="nl-NL" sz="2000" dirty="0" smtClean="0">
                <a:solidFill>
                  <a:schemeClr val="bg1"/>
                </a:solidFill>
                <a:latin typeface="Microsoft Sans Serif" pitchFamily="34" charset="0"/>
              </a:rPr>
              <a:t> te zeggen: ‘U moet er maar niet te slecht over oordelen; de oorlog eist nu eenmaal zijn tol. Houd moed! Heropen de aanval op de stad en maak haar met de grond gelijk.’ 26 De vrouw van </a:t>
            </a:r>
            <a:r>
              <a:rPr lang="nl-NL" sz="2000" dirty="0" err="1" smtClean="0">
                <a:solidFill>
                  <a:schemeClr val="bg1"/>
                </a:solidFill>
                <a:latin typeface="Microsoft Sans Serif" pitchFamily="34" charset="0"/>
              </a:rPr>
              <a:t>Uria</a:t>
            </a:r>
            <a:r>
              <a:rPr lang="nl-NL" sz="2000" dirty="0" smtClean="0">
                <a:solidFill>
                  <a:schemeClr val="bg1"/>
                </a:solidFill>
                <a:latin typeface="Microsoft Sans Serif" pitchFamily="34" charset="0"/>
              </a:rPr>
              <a:t> kreeg bericht dat haar man was gesneuveld, en ze treurde om haar echtgenoot. 27 Toen de rouwtijd voorbij was, nam David haar bij zich aan het hof. Zij werd zijn vrouw en baarde hem een zoon. Naar het oordeel van de HEER was het wel degelijk slecht wat David had gedaan.</a:t>
            </a:r>
          </a:p>
          <a:p>
            <a:pPr algn="l"/>
            <a:endParaRPr lang="nl-NL" sz="2000" b="1" i="1" dirty="0" smtClean="0">
              <a:solidFill>
                <a:schemeClr val="bg1"/>
              </a:solidFill>
              <a:latin typeface="Microsoft Sans Serif" pitchFamily="34" charset="0"/>
            </a:endParaRPr>
          </a:p>
        </p:txBody>
      </p:sp>
      <p:sp>
        <p:nvSpPr>
          <p:cNvPr id="36870"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36871"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960" y="1844824"/>
            <a:ext cx="3744416" cy="2193776"/>
          </a:xfrm>
        </p:spPr>
        <p:txBody>
          <a:bodyPr/>
          <a:lstStyle/>
          <a:p>
            <a:pPr algn="l"/>
            <a:r>
              <a:rPr lang="nl-NL" sz="4000" b="1" dirty="0" smtClean="0">
                <a:solidFill>
                  <a:schemeClr val="bg1"/>
                </a:solidFill>
                <a:latin typeface="Microsoft Sans Serif" pitchFamily="34" charset="0"/>
              </a:rPr>
              <a:t>Lekker ding?!</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644008" y="1844824"/>
            <a:ext cx="3312368" cy="2193776"/>
          </a:xfrm>
        </p:spPr>
        <p:txBody>
          <a:bodyPr/>
          <a:lstStyle/>
          <a:p>
            <a:pPr algn="l"/>
            <a:r>
              <a:rPr lang="nl-NL" sz="4000" b="1" dirty="0" smtClean="0">
                <a:solidFill>
                  <a:schemeClr val="bg1"/>
                </a:solidFill>
                <a:latin typeface="Microsoft Sans Serif" pitchFamily="34" charset="0"/>
              </a:rPr>
              <a:t>Waarom?</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38916" name="Ondertitel 2"/>
          <p:cNvSpPr>
            <a:spLocks noGrp="1"/>
          </p:cNvSpPr>
          <p:nvPr>
            <p:ph type="subTitle" idx="1"/>
          </p:nvPr>
        </p:nvSpPr>
        <p:spPr>
          <a:xfrm>
            <a:off x="3024188" y="332656"/>
            <a:ext cx="5796284" cy="3172544"/>
          </a:xfrm>
        </p:spPr>
        <p:txBody>
          <a:bodyPr/>
          <a:lstStyle/>
          <a:p>
            <a:pPr algn="l"/>
            <a:r>
              <a:rPr lang="nl-NL" sz="2800" b="1" dirty="0" smtClean="0">
                <a:solidFill>
                  <a:schemeClr val="bg1"/>
                </a:solidFill>
                <a:latin typeface="Microsoft Sans Serif" pitchFamily="34" charset="0"/>
              </a:rPr>
              <a:t>Hooglied 2: 7, 3: 5 en 8: 4</a:t>
            </a:r>
          </a:p>
          <a:p>
            <a:pPr algn="l"/>
            <a:endParaRPr lang="nl-NL" sz="2800" dirty="0" smtClean="0">
              <a:solidFill>
                <a:schemeClr val="bg1"/>
              </a:solidFill>
              <a:latin typeface="Microsoft Sans Serif" pitchFamily="34" charset="0"/>
            </a:endParaRPr>
          </a:p>
          <a:p>
            <a:pPr algn="l"/>
            <a:r>
              <a:rPr lang="nl-NL" sz="2800" dirty="0" smtClean="0">
                <a:solidFill>
                  <a:schemeClr val="bg1"/>
                </a:solidFill>
                <a:latin typeface="Microsoft Sans Serif" pitchFamily="34" charset="0"/>
              </a:rPr>
              <a:t>Wek de liefde niet, </a:t>
            </a:r>
          </a:p>
          <a:p>
            <a:pPr algn="l"/>
            <a:r>
              <a:rPr lang="nl-NL" sz="2800" dirty="0" smtClean="0">
                <a:solidFill>
                  <a:schemeClr val="bg1"/>
                </a:solidFill>
                <a:latin typeface="Microsoft Sans Serif" pitchFamily="34" charset="0"/>
              </a:rPr>
              <a:t>laat haar niet ontwaken</a:t>
            </a:r>
          </a:p>
          <a:p>
            <a:pPr algn="l"/>
            <a:r>
              <a:rPr lang="nl-NL" sz="2800" dirty="0" smtClean="0">
                <a:solidFill>
                  <a:schemeClr val="bg1"/>
                </a:solidFill>
                <a:latin typeface="Microsoft Sans Serif" pitchFamily="34" charset="0"/>
              </a:rPr>
              <a:t>voordat zij het wil.</a:t>
            </a:r>
          </a:p>
        </p:txBody>
      </p:sp>
      <p:sp>
        <p:nvSpPr>
          <p:cNvPr id="38918"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38919"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644008" y="1844824"/>
            <a:ext cx="3312368" cy="2193776"/>
          </a:xfrm>
        </p:spPr>
        <p:txBody>
          <a:bodyPr/>
          <a:lstStyle/>
          <a:p>
            <a:pPr algn="l"/>
            <a:r>
              <a:rPr lang="nl-NL" sz="4000" b="1" dirty="0" smtClean="0">
                <a:solidFill>
                  <a:schemeClr val="bg1"/>
                </a:solidFill>
                <a:latin typeface="Microsoft Sans Serif" pitchFamily="34" charset="0"/>
              </a:rPr>
              <a:t>Wanneer?</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38916" name="Ondertitel 2"/>
          <p:cNvSpPr>
            <a:spLocks noGrp="1"/>
          </p:cNvSpPr>
          <p:nvPr>
            <p:ph type="subTitle" idx="1"/>
          </p:nvPr>
        </p:nvSpPr>
        <p:spPr>
          <a:xfrm>
            <a:off x="2915816" y="332656"/>
            <a:ext cx="6048672" cy="4464496"/>
          </a:xfrm>
        </p:spPr>
        <p:txBody>
          <a:bodyPr/>
          <a:lstStyle/>
          <a:p>
            <a:pPr algn="l"/>
            <a:r>
              <a:rPr lang="nl-NL" sz="2400" b="1" dirty="0" smtClean="0">
                <a:solidFill>
                  <a:schemeClr val="bg1"/>
                </a:solidFill>
                <a:latin typeface="Microsoft Sans Serif" pitchFamily="34" charset="0"/>
              </a:rPr>
              <a:t>Psalm 103: 12-14</a:t>
            </a:r>
          </a:p>
          <a:p>
            <a:pPr algn="l"/>
            <a:r>
              <a:rPr lang="nl-NL" sz="2400" dirty="0" smtClean="0">
                <a:solidFill>
                  <a:schemeClr val="bg1"/>
                </a:solidFill>
                <a:latin typeface="Microsoft Sans Serif" pitchFamily="34" charset="0"/>
              </a:rPr>
              <a:t>12 Zo ver als het oosten is van het westen,</a:t>
            </a:r>
          </a:p>
          <a:p>
            <a:pPr algn="l"/>
            <a:r>
              <a:rPr lang="nl-NL" sz="2400" dirty="0" smtClean="0">
                <a:solidFill>
                  <a:schemeClr val="bg1"/>
                </a:solidFill>
                <a:latin typeface="Microsoft Sans Serif" pitchFamily="34" charset="0"/>
              </a:rPr>
              <a:t>zo ver heeft hij onze zonden van ons verwijderd.</a:t>
            </a:r>
          </a:p>
          <a:p>
            <a:pPr algn="l"/>
            <a:r>
              <a:rPr lang="nl-NL" sz="2400" dirty="0" smtClean="0">
                <a:solidFill>
                  <a:schemeClr val="bg1"/>
                </a:solidFill>
                <a:latin typeface="Microsoft Sans Serif" pitchFamily="34" charset="0"/>
              </a:rPr>
              <a:t>13 Zo liefdevol als een vader is voor zijn kinderen,</a:t>
            </a:r>
          </a:p>
          <a:p>
            <a:pPr algn="l"/>
            <a:r>
              <a:rPr lang="nl-NL" sz="2400" dirty="0" smtClean="0">
                <a:solidFill>
                  <a:schemeClr val="bg1"/>
                </a:solidFill>
                <a:latin typeface="Microsoft Sans Serif" pitchFamily="34" charset="0"/>
              </a:rPr>
              <a:t>zo liefdevol is de HEER voor wie hem vrezen.</a:t>
            </a:r>
          </a:p>
          <a:p>
            <a:pPr algn="l"/>
            <a:r>
              <a:rPr lang="nl-NL" sz="2400" dirty="0" smtClean="0">
                <a:solidFill>
                  <a:schemeClr val="bg1"/>
                </a:solidFill>
                <a:latin typeface="Microsoft Sans Serif" pitchFamily="34" charset="0"/>
              </a:rPr>
              <a:t>14 Want hij weet waarvan wij gemaakt zijn,</a:t>
            </a:r>
          </a:p>
          <a:p>
            <a:pPr algn="l"/>
            <a:r>
              <a:rPr lang="nl-NL" sz="2400" dirty="0" smtClean="0">
                <a:solidFill>
                  <a:schemeClr val="bg1"/>
                </a:solidFill>
                <a:latin typeface="Microsoft Sans Serif" pitchFamily="34" charset="0"/>
              </a:rPr>
              <a:t>hij vergeet niet dat wij uit stof zijn gevormd.</a:t>
            </a:r>
          </a:p>
        </p:txBody>
      </p:sp>
      <p:sp>
        <p:nvSpPr>
          <p:cNvPr id="38918"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38919"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707904" y="1844824"/>
            <a:ext cx="4464496" cy="2193776"/>
          </a:xfrm>
        </p:spPr>
        <p:txBody>
          <a:bodyPr/>
          <a:lstStyle/>
          <a:p>
            <a:pPr algn="l"/>
            <a:r>
              <a:rPr lang="nl-NL" sz="4000" b="1" dirty="0" smtClean="0">
                <a:solidFill>
                  <a:schemeClr val="bg1"/>
                </a:solidFill>
                <a:latin typeface="Microsoft Sans Serif" pitchFamily="34" charset="0"/>
              </a:rPr>
              <a:t>Homo of lesbienne </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860032" y="1844824"/>
            <a:ext cx="3096344" cy="2193776"/>
          </a:xfrm>
        </p:spPr>
        <p:txBody>
          <a:bodyPr/>
          <a:lstStyle/>
          <a:p>
            <a:pPr algn="l"/>
            <a:r>
              <a:rPr lang="nl-NL" sz="4000" b="1" dirty="0" smtClean="0">
                <a:solidFill>
                  <a:schemeClr val="bg1"/>
                </a:solidFill>
                <a:latin typeface="Microsoft Sans Serif" pitchFamily="34" charset="0"/>
              </a:rPr>
              <a:t>Cultuur</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923928" y="1844824"/>
            <a:ext cx="4032448" cy="2193776"/>
          </a:xfrm>
        </p:spPr>
        <p:txBody>
          <a:bodyPr/>
          <a:lstStyle/>
          <a:p>
            <a:pPr algn="l"/>
            <a:r>
              <a:rPr lang="nl-NL" sz="4000" b="1" dirty="0" smtClean="0">
                <a:solidFill>
                  <a:schemeClr val="bg1"/>
                </a:solidFill>
                <a:latin typeface="Microsoft Sans Serif" pitchFamily="34" charset="0"/>
              </a:rPr>
              <a:t>De bijbel en seks</a:t>
            </a:r>
          </a:p>
        </p:txBody>
      </p:sp>
      <p:sp>
        <p:nvSpPr>
          <p:cNvPr id="14342" name="Text Box 6"/>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4343" name="Picture 7"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632096"/>
            <a:ext cx="3203847" cy="1225904"/>
          </a:xfrm>
          <a:prstGeom prst="rect">
            <a:avLst/>
          </a:prstGeom>
          <a:noFill/>
          <a:ln w="9525">
            <a:noFill/>
            <a:miter lim="800000"/>
            <a:headEnd/>
            <a:tailEnd/>
          </a:ln>
        </p:spPr>
      </p:pic>
      <p:sp>
        <p:nvSpPr>
          <p:cNvPr id="16388" name="Ondertitel 2"/>
          <p:cNvSpPr>
            <a:spLocks noGrp="1"/>
          </p:cNvSpPr>
          <p:nvPr>
            <p:ph type="subTitle" idx="1"/>
          </p:nvPr>
        </p:nvSpPr>
        <p:spPr>
          <a:xfrm>
            <a:off x="3048000" y="404664"/>
            <a:ext cx="5732463" cy="3670449"/>
          </a:xfrm>
        </p:spPr>
        <p:txBody>
          <a:bodyPr/>
          <a:lstStyle/>
          <a:p>
            <a:pPr algn="l"/>
            <a:r>
              <a:rPr lang="nl-NL" sz="2400" b="1" dirty="0" smtClean="0">
                <a:solidFill>
                  <a:schemeClr val="bg1"/>
                </a:solidFill>
                <a:latin typeface="Microsoft Sans Serif" pitchFamily="34" charset="0"/>
              </a:rPr>
              <a:t>Genesis 2: 23-25</a:t>
            </a:r>
          </a:p>
          <a:p>
            <a:pPr algn="l"/>
            <a:r>
              <a:rPr lang="nl-NL" sz="2400" dirty="0" smtClean="0">
                <a:solidFill>
                  <a:schemeClr val="bg1"/>
                </a:solidFill>
                <a:latin typeface="Microsoft Sans Serif" pitchFamily="34" charset="0"/>
              </a:rPr>
              <a:t>23 Toen riep de mens uit: ‘Eindelijk een gelijk aan mij, mijn eigen gebeente, mijn eigen vlees, een die zal heten: vrouw, een uit een man gebouwd.’ </a:t>
            </a:r>
          </a:p>
          <a:p>
            <a:pPr algn="l"/>
            <a:r>
              <a:rPr lang="nl-NL" sz="2400" dirty="0" smtClean="0">
                <a:solidFill>
                  <a:schemeClr val="bg1"/>
                </a:solidFill>
                <a:latin typeface="Microsoft Sans Serif" pitchFamily="34" charset="0"/>
              </a:rPr>
              <a:t>24 Zo komt het dat een man zich losmaakt van zijn vader en moeder en zich hecht aan zijn vrouw, met wie hij één van lichaam wordt. </a:t>
            </a:r>
          </a:p>
          <a:p>
            <a:pPr algn="l"/>
            <a:r>
              <a:rPr lang="nl-NL" sz="2400" dirty="0" smtClean="0">
                <a:solidFill>
                  <a:schemeClr val="bg1"/>
                </a:solidFill>
                <a:latin typeface="Microsoft Sans Serif" pitchFamily="34" charset="0"/>
              </a:rPr>
              <a:t>25 Beiden waren ze naakt, de mens en zijn vrouw, maar ze schaamden zich niet voor elkaar. </a:t>
            </a:r>
          </a:p>
          <a:p>
            <a:pPr algn="l"/>
            <a:endParaRPr lang="nl-NL" sz="2000" b="1" dirty="0" smtClean="0">
              <a:solidFill>
                <a:schemeClr val="bg1"/>
              </a:solidFill>
              <a:latin typeface="Microsoft Sans Serif" pitchFamily="34" charset="0"/>
            </a:endParaRPr>
          </a:p>
        </p:txBody>
      </p:sp>
      <p:sp>
        <p:nvSpPr>
          <p:cNvPr id="16390"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6391"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32191"/>
            <a:ext cx="3203848" cy="1225810"/>
          </a:xfrm>
          <a:prstGeom prst="rect">
            <a:avLst/>
          </a:prstGeom>
          <a:noFill/>
          <a:ln w="9525">
            <a:noFill/>
            <a:miter lim="800000"/>
            <a:headEnd/>
            <a:tailEnd/>
          </a:ln>
        </p:spPr>
      </p:pic>
      <p:sp>
        <p:nvSpPr>
          <p:cNvPr id="18436" name="Ondertitel 2"/>
          <p:cNvSpPr>
            <a:spLocks noGrp="1"/>
          </p:cNvSpPr>
          <p:nvPr>
            <p:ph type="subTitle" idx="1"/>
          </p:nvPr>
        </p:nvSpPr>
        <p:spPr>
          <a:xfrm>
            <a:off x="2915816" y="404664"/>
            <a:ext cx="6048672" cy="5184576"/>
          </a:xfrm>
        </p:spPr>
        <p:txBody>
          <a:bodyPr/>
          <a:lstStyle/>
          <a:p>
            <a:pPr algn="l"/>
            <a:r>
              <a:rPr lang="nl-NL" b="1" dirty="0" smtClean="0">
                <a:solidFill>
                  <a:schemeClr val="bg1"/>
                </a:solidFill>
                <a:latin typeface="Microsoft Sans Serif" pitchFamily="34" charset="0"/>
              </a:rPr>
              <a:t>Matteüs 1: 18-25</a:t>
            </a:r>
          </a:p>
          <a:p>
            <a:pPr algn="l"/>
            <a:r>
              <a:rPr lang="nl-NL" dirty="0" smtClean="0">
                <a:solidFill>
                  <a:schemeClr val="bg1"/>
                </a:solidFill>
                <a:latin typeface="Microsoft Sans Serif" pitchFamily="34" charset="0"/>
              </a:rPr>
              <a:t>18 De afkomst van Jezus Christus was als volgt. Toen zijn moeder Maria al was uitgehuwelijkt aan Jozef maar nog niet bij hem woonde, bleek ze zwanger te zijn door de heilige Geest. 19 Haar man Jozef, die een rechtschapen mens was, wilde haar niet in opspraak brengen en dacht erover haar in het geheim te verstoten. 20 Toen hij dit overwoog, verscheen hem in een droom een engel van de Heer. De engel zei: ‘Jozef, zoon van David, wees niet bang je vrouw Maria bij je te nemen, want het kind dat ze draagt is verwekt door de heilige Geest. </a:t>
            </a:r>
            <a:endParaRPr lang="nl-NL" b="1" i="1" dirty="0" smtClean="0">
              <a:solidFill>
                <a:schemeClr val="bg1"/>
              </a:solidFill>
              <a:latin typeface="Microsoft Sans Serif" pitchFamily="34" charset="0"/>
            </a:endParaRPr>
          </a:p>
        </p:txBody>
      </p:sp>
      <p:sp>
        <p:nvSpPr>
          <p:cNvPr id="18438"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18439"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77087"/>
            <a:ext cx="3347864" cy="1280912"/>
          </a:xfrm>
          <a:prstGeom prst="rect">
            <a:avLst/>
          </a:prstGeom>
          <a:noFill/>
          <a:ln w="9525">
            <a:noFill/>
            <a:miter lim="800000"/>
            <a:headEnd/>
            <a:tailEnd/>
          </a:ln>
        </p:spPr>
      </p:pic>
      <p:sp>
        <p:nvSpPr>
          <p:cNvPr id="50179" name="Ondertitel 2"/>
          <p:cNvSpPr>
            <a:spLocks noGrp="1"/>
          </p:cNvSpPr>
          <p:nvPr>
            <p:ph type="subTitle" idx="4294967295"/>
          </p:nvPr>
        </p:nvSpPr>
        <p:spPr>
          <a:xfrm>
            <a:off x="2915816" y="404664"/>
            <a:ext cx="5940847" cy="5040560"/>
          </a:xfrm>
        </p:spPr>
        <p:txBody>
          <a:bodyPr lIns="45720" tIns="0" rIns="45720" bIns="0"/>
          <a:lstStyle/>
          <a:p>
            <a:pPr marL="0" indent="0">
              <a:buNone/>
            </a:pPr>
            <a:r>
              <a:rPr lang="nl-NL" sz="2400" dirty="0" smtClean="0">
                <a:solidFill>
                  <a:schemeClr val="bg1"/>
                </a:solidFill>
                <a:latin typeface="Microsoft Sans Serif" pitchFamily="34" charset="0"/>
              </a:rPr>
              <a:t>21 Ze zal een zoon baren. Geef hem de naam Jezus, want hij zal zijn volk bevrijden van hun zonden.’ </a:t>
            </a:r>
            <a:r>
              <a:rPr lang="nl-NL" sz="2200" dirty="0" smtClean="0">
                <a:solidFill>
                  <a:schemeClr val="bg1"/>
                </a:solidFill>
                <a:latin typeface="Microsoft Sans Serif" pitchFamily="34" charset="0"/>
              </a:rPr>
              <a:t>22 Dit alles is gebeurd opdat in vervulling zou gaan wat bij monde van de profeet door de Heer is gezegd: 23 ‘De maagd zal zwanger zijn en een zoon baren, en men zal hem de naam </a:t>
            </a:r>
            <a:r>
              <a:rPr lang="nl-NL" sz="2200" dirty="0" err="1" smtClean="0">
                <a:solidFill>
                  <a:schemeClr val="bg1"/>
                </a:solidFill>
                <a:latin typeface="Microsoft Sans Serif" pitchFamily="34" charset="0"/>
              </a:rPr>
              <a:t>Immanuel</a:t>
            </a:r>
            <a:r>
              <a:rPr lang="nl-NL" sz="2200" dirty="0" smtClean="0">
                <a:solidFill>
                  <a:schemeClr val="bg1"/>
                </a:solidFill>
                <a:latin typeface="Microsoft Sans Serif" pitchFamily="34" charset="0"/>
              </a:rPr>
              <a:t> geven,’ wat in onze taal betekent ‘God met ons’. 24 Jozef werd wakker en deed wat de engel van de Heer hem had opgedragen: hij nam haar bij zich als zijn vrouw, 25 maar hij had geen gemeenschap met haar voordat ze haar zoon gebaard had. En hij gaf hem de naam Jezus. </a:t>
            </a:r>
          </a:p>
        </p:txBody>
      </p:sp>
      <p:sp>
        <p:nvSpPr>
          <p:cNvPr id="50181" name="Text Box 5"/>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50182" name="Picture 6"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77087"/>
            <a:ext cx="3347864" cy="1280912"/>
          </a:xfrm>
          <a:prstGeom prst="rect">
            <a:avLst/>
          </a:prstGeom>
          <a:noFill/>
          <a:ln w="9525">
            <a:noFill/>
            <a:miter lim="800000"/>
            <a:headEnd/>
            <a:tailEnd/>
          </a:ln>
        </p:spPr>
      </p:pic>
      <p:sp>
        <p:nvSpPr>
          <p:cNvPr id="50179" name="Ondertitel 2"/>
          <p:cNvSpPr>
            <a:spLocks noGrp="1"/>
          </p:cNvSpPr>
          <p:nvPr>
            <p:ph type="subTitle" idx="4294967295"/>
          </p:nvPr>
        </p:nvSpPr>
        <p:spPr>
          <a:xfrm>
            <a:off x="2915816" y="188640"/>
            <a:ext cx="6048672" cy="5904656"/>
          </a:xfrm>
        </p:spPr>
        <p:txBody>
          <a:bodyPr lIns="45720" tIns="0" rIns="45720" bIns="0"/>
          <a:lstStyle/>
          <a:p>
            <a:pPr marL="0" indent="0">
              <a:buNone/>
            </a:pPr>
            <a:r>
              <a:rPr lang="nl-NL" sz="2000" b="1" dirty="0" smtClean="0">
                <a:solidFill>
                  <a:schemeClr val="bg1"/>
                </a:solidFill>
                <a:latin typeface="Microsoft Sans Serif" pitchFamily="34" charset="0"/>
              </a:rPr>
              <a:t>Genesis 2: 24</a:t>
            </a:r>
          </a:p>
          <a:p>
            <a:pPr marL="0" indent="0">
              <a:buNone/>
            </a:pPr>
            <a:r>
              <a:rPr lang="nl-NL" sz="2000" dirty="0" smtClean="0">
                <a:solidFill>
                  <a:schemeClr val="bg1"/>
                </a:solidFill>
                <a:latin typeface="Microsoft Sans Serif" pitchFamily="34" charset="0"/>
              </a:rPr>
              <a:t>Zo komt het dat een man zich losmaakt van zijn vader en moeder en zich hecht aan zijn vrouw, met wie hij één van lichaam wordt.</a:t>
            </a:r>
          </a:p>
          <a:p>
            <a:pPr marL="0" indent="0">
              <a:buNone/>
            </a:pPr>
            <a:endParaRPr lang="nl-NL" sz="2000" dirty="0" smtClean="0">
              <a:solidFill>
                <a:schemeClr val="bg1"/>
              </a:solidFill>
              <a:latin typeface="Microsoft Sans Serif" pitchFamily="34" charset="0"/>
            </a:endParaRPr>
          </a:p>
          <a:p>
            <a:pPr marL="0" indent="0">
              <a:buNone/>
            </a:pPr>
            <a:r>
              <a:rPr lang="nl-NL" sz="2000" b="1" dirty="0" smtClean="0">
                <a:solidFill>
                  <a:schemeClr val="bg1"/>
                </a:solidFill>
                <a:latin typeface="Microsoft Sans Serif" pitchFamily="34" charset="0"/>
              </a:rPr>
              <a:t>Deuteronomium 22: 28 en 29</a:t>
            </a:r>
          </a:p>
          <a:p>
            <a:pPr marL="0" indent="0">
              <a:buNone/>
            </a:pPr>
            <a:r>
              <a:rPr lang="nl-NL" sz="2000" dirty="0" smtClean="0">
                <a:solidFill>
                  <a:schemeClr val="bg1"/>
                </a:solidFill>
                <a:latin typeface="Microsoft Sans Serif" pitchFamily="34" charset="0"/>
              </a:rPr>
              <a:t>28 Als iemand betrapt wordt met een meisje, een maagd die nog vrij is, 29 dan moet de man die zich aan het meisje heeft vergrepen vijftig </a:t>
            </a:r>
            <a:r>
              <a:rPr lang="nl-NL" sz="2000" dirty="0" err="1" smtClean="0">
                <a:solidFill>
                  <a:schemeClr val="bg1"/>
                </a:solidFill>
                <a:latin typeface="Microsoft Sans Serif" pitchFamily="34" charset="0"/>
              </a:rPr>
              <a:t>sjekel</a:t>
            </a:r>
            <a:r>
              <a:rPr lang="nl-NL" sz="2000" dirty="0" smtClean="0">
                <a:solidFill>
                  <a:schemeClr val="bg1"/>
                </a:solidFill>
                <a:latin typeface="Microsoft Sans Serif" pitchFamily="34" charset="0"/>
              </a:rPr>
              <a:t> zilver aan haar vader betalen. Bovendien moet hij met haar trouwen en zolang hij leeft mag hij niet van haar scheiden, omdat hij haar onteerd heeft.</a:t>
            </a:r>
          </a:p>
          <a:p>
            <a:pPr marL="0" indent="0">
              <a:buNone/>
            </a:pPr>
            <a:endParaRPr lang="nl-NL" sz="2000" dirty="0" smtClean="0">
              <a:solidFill>
                <a:schemeClr val="bg1"/>
              </a:solidFill>
              <a:latin typeface="Microsoft Sans Serif" pitchFamily="34" charset="0"/>
            </a:endParaRPr>
          </a:p>
          <a:p>
            <a:pPr marL="0" indent="0">
              <a:buNone/>
            </a:pPr>
            <a:r>
              <a:rPr lang="nl-NL" sz="2000" b="1" dirty="0" smtClean="0">
                <a:solidFill>
                  <a:schemeClr val="bg1"/>
                </a:solidFill>
                <a:latin typeface="Microsoft Sans Serif" pitchFamily="34" charset="0"/>
              </a:rPr>
              <a:t>1 Korintiërs 7: 9</a:t>
            </a:r>
          </a:p>
          <a:p>
            <a:pPr marL="0" indent="0">
              <a:buNone/>
            </a:pPr>
            <a:r>
              <a:rPr lang="nl-NL" sz="2000" dirty="0" smtClean="0">
                <a:solidFill>
                  <a:schemeClr val="bg1"/>
                </a:solidFill>
                <a:latin typeface="Microsoft Sans Serif" pitchFamily="34" charset="0"/>
              </a:rPr>
              <a:t>Maar wanneer ze dat niet kunnen opbrengen, moeten ze trouwen, want het is beter te trouwen dan te branden van begeerte.</a:t>
            </a:r>
          </a:p>
        </p:txBody>
      </p:sp>
      <p:sp>
        <p:nvSpPr>
          <p:cNvPr id="50181" name="Text Box 5"/>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50182" name="Picture 6"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60170"/>
            <a:ext cx="3131840" cy="1197830"/>
          </a:xfrm>
          <a:prstGeom prst="rect">
            <a:avLst/>
          </a:prstGeom>
          <a:noFill/>
          <a:ln w="9525">
            <a:noFill/>
            <a:miter lim="800000"/>
            <a:headEnd/>
            <a:tailEnd/>
          </a:ln>
        </p:spPr>
      </p:pic>
      <p:sp>
        <p:nvSpPr>
          <p:cNvPr id="6" name="Ondertitel 2"/>
          <p:cNvSpPr>
            <a:spLocks noGrp="1"/>
          </p:cNvSpPr>
          <p:nvPr>
            <p:ph type="subTitle" idx="1"/>
          </p:nvPr>
        </p:nvSpPr>
        <p:spPr>
          <a:xfrm>
            <a:off x="2915816" y="304800"/>
            <a:ext cx="5976664" cy="4760913"/>
          </a:xfrm>
        </p:spPr>
        <p:txBody>
          <a:bodyPr>
            <a:noAutofit/>
          </a:bodyPr>
          <a:lstStyle/>
          <a:p>
            <a:pPr algn="l"/>
            <a:r>
              <a:rPr lang="nl-NL" b="1" dirty="0" smtClean="0">
                <a:solidFill>
                  <a:schemeClr val="bg1"/>
                </a:solidFill>
                <a:latin typeface="Microsoft Sans Serif" pitchFamily="34" charset="0"/>
              </a:rPr>
              <a:t>Genesis 9: 18-27</a:t>
            </a:r>
          </a:p>
          <a:p>
            <a:pPr algn="l"/>
            <a:r>
              <a:rPr lang="nl-NL" dirty="0" smtClean="0">
                <a:solidFill>
                  <a:schemeClr val="bg1"/>
                </a:solidFill>
                <a:latin typeface="Microsoft Sans Serif" pitchFamily="34" charset="0"/>
              </a:rPr>
              <a:t>18 De zonen van Noach, die samen met hem uit de ark waren gekomen, heetten Sem, </a:t>
            </a:r>
            <a:r>
              <a:rPr lang="nl-NL" dirty="0" err="1" smtClean="0">
                <a:solidFill>
                  <a:schemeClr val="bg1"/>
                </a:solidFill>
                <a:latin typeface="Microsoft Sans Serif" pitchFamily="34" charset="0"/>
              </a:rPr>
              <a:t>Cham</a:t>
            </a:r>
            <a:r>
              <a:rPr lang="nl-NL" dirty="0" smtClean="0">
                <a:solidFill>
                  <a:schemeClr val="bg1"/>
                </a:solidFill>
                <a:latin typeface="Microsoft Sans Serif" pitchFamily="34" charset="0"/>
              </a:rPr>
              <a:t> en </a:t>
            </a:r>
            <a:r>
              <a:rPr lang="nl-NL" dirty="0" err="1" smtClean="0">
                <a:solidFill>
                  <a:schemeClr val="bg1"/>
                </a:solidFill>
                <a:latin typeface="Microsoft Sans Serif" pitchFamily="34" charset="0"/>
              </a:rPr>
              <a:t>Jafet</a:t>
            </a:r>
            <a:r>
              <a:rPr lang="nl-NL" dirty="0" smtClean="0">
                <a:solidFill>
                  <a:schemeClr val="bg1"/>
                </a:solidFill>
                <a:latin typeface="Microsoft Sans Serif" pitchFamily="34" charset="0"/>
              </a:rPr>
              <a:t>; </a:t>
            </a:r>
            <a:r>
              <a:rPr lang="nl-NL" dirty="0" err="1" smtClean="0">
                <a:solidFill>
                  <a:schemeClr val="bg1"/>
                </a:solidFill>
                <a:latin typeface="Microsoft Sans Serif" pitchFamily="34" charset="0"/>
              </a:rPr>
              <a:t>Cham</a:t>
            </a:r>
            <a:r>
              <a:rPr lang="nl-NL" dirty="0" smtClean="0">
                <a:solidFill>
                  <a:schemeClr val="bg1"/>
                </a:solidFill>
                <a:latin typeface="Microsoft Sans Serif" pitchFamily="34" charset="0"/>
              </a:rPr>
              <a:t> was de vader van </a:t>
            </a:r>
            <a:r>
              <a:rPr lang="nl-NL" dirty="0" err="1" smtClean="0">
                <a:solidFill>
                  <a:schemeClr val="bg1"/>
                </a:solidFill>
                <a:latin typeface="Microsoft Sans Serif" pitchFamily="34" charset="0"/>
              </a:rPr>
              <a:t>Kanaän</a:t>
            </a:r>
            <a:r>
              <a:rPr lang="nl-NL" dirty="0" smtClean="0">
                <a:solidFill>
                  <a:schemeClr val="bg1"/>
                </a:solidFill>
                <a:latin typeface="Microsoft Sans Serif" pitchFamily="34" charset="0"/>
              </a:rPr>
              <a:t>. 19 Met de drie zonen van Noach begon de verspreiding van de mensheid over de hele aarde. 20 Noach was landbouwer en legde als eerste een wijngaard aan. </a:t>
            </a:r>
          </a:p>
          <a:p>
            <a:pPr algn="l"/>
            <a:r>
              <a:rPr lang="nl-NL" dirty="0" smtClean="0">
                <a:solidFill>
                  <a:schemeClr val="bg1"/>
                </a:solidFill>
                <a:latin typeface="Microsoft Sans Serif" pitchFamily="34" charset="0"/>
              </a:rPr>
              <a:t>21 Hij dronk van de wijn, werd dronken en ging in zijn tent liggen, zonder kleren aan. 22 Toen </a:t>
            </a:r>
            <a:r>
              <a:rPr lang="nl-NL" dirty="0" err="1" smtClean="0">
                <a:solidFill>
                  <a:schemeClr val="bg1"/>
                </a:solidFill>
                <a:latin typeface="Microsoft Sans Serif" pitchFamily="34" charset="0"/>
              </a:rPr>
              <a:t>Cham</a:t>
            </a:r>
            <a:r>
              <a:rPr lang="nl-NL" dirty="0" smtClean="0">
                <a:solidFill>
                  <a:schemeClr val="bg1"/>
                </a:solidFill>
                <a:latin typeface="Microsoft Sans Serif" pitchFamily="34" charset="0"/>
              </a:rPr>
              <a:t>, de vader van </a:t>
            </a:r>
            <a:r>
              <a:rPr lang="nl-NL" dirty="0" err="1" smtClean="0">
                <a:solidFill>
                  <a:schemeClr val="bg1"/>
                </a:solidFill>
                <a:latin typeface="Microsoft Sans Serif" pitchFamily="34" charset="0"/>
              </a:rPr>
              <a:t>Kanaän</a:t>
            </a:r>
            <a:r>
              <a:rPr lang="nl-NL" dirty="0" smtClean="0">
                <a:solidFill>
                  <a:schemeClr val="bg1"/>
                </a:solidFill>
                <a:latin typeface="Microsoft Sans Serif" pitchFamily="34" charset="0"/>
              </a:rPr>
              <a:t>, zag dat zijn vader naakt was, vertelde hij dat aan zijn twee broers, die buiten waren. </a:t>
            </a:r>
            <a:endParaRPr lang="nl-NL" b="1" i="1" dirty="0" smtClean="0">
              <a:solidFill>
                <a:srgbClr val="92D050"/>
              </a:solidFill>
              <a:latin typeface="Domestic Manners"/>
            </a:endParaRPr>
          </a:p>
        </p:txBody>
      </p:sp>
      <p:sp>
        <p:nvSpPr>
          <p:cNvPr id="22534" name="Text Box 1030"/>
          <p:cNvSpPr txBox="1">
            <a:spLocks noChangeArrowheads="1"/>
          </p:cNvSpPr>
          <p:nvPr/>
        </p:nvSpPr>
        <p:spPr bwMode="auto">
          <a:xfrm>
            <a:off x="457200" y="304800"/>
            <a:ext cx="1843088" cy="946150"/>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20 </a:t>
            </a:r>
          </a:p>
          <a:p>
            <a:pPr algn="ctr"/>
            <a:r>
              <a:rPr lang="en-US" sz="2800" b="1">
                <a:solidFill>
                  <a:schemeClr val="bg1"/>
                </a:solidFill>
                <a:latin typeface="Microsoft Sans Serif" pitchFamily="34" charset="0"/>
              </a:rPr>
              <a:t>Jij en seks</a:t>
            </a:r>
            <a:endParaRPr lang="nl-NL" sz="2800" b="1">
              <a:solidFill>
                <a:schemeClr val="bg1"/>
              </a:solidFill>
              <a:latin typeface="Microsoft Sans Serif" pitchFamily="34" charset="0"/>
            </a:endParaRPr>
          </a:p>
        </p:txBody>
      </p:sp>
      <p:pic>
        <p:nvPicPr>
          <p:cNvPr id="22535" name="Picture 1031" descr="C:\Documents and Settings\Machteld\Bureaublad\patience.jpg"/>
          <p:cNvPicPr>
            <a:picLocks noChangeAspect="1" noChangeArrowheads="1"/>
          </p:cNvPicPr>
          <p:nvPr/>
        </p:nvPicPr>
        <p:blipFill>
          <a:blip r:embed="rId4" cstate="print"/>
          <a:srcRect/>
          <a:stretch>
            <a:fillRect/>
          </a:stretch>
        </p:blipFill>
        <p:spPr bwMode="auto">
          <a:xfrm>
            <a:off x="304800" y="1924050"/>
            <a:ext cx="2093913" cy="1570038"/>
          </a:xfrm>
          <a:prstGeom prst="rect">
            <a:avLst/>
          </a:prstGeom>
          <a:noFill/>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336</TotalTime>
  <Words>2436</Words>
  <Application>Microsoft Office PowerPoint</Application>
  <PresentationFormat>Diavoorstelling (4:3)</PresentationFormat>
  <Paragraphs>127</Paragraphs>
  <Slides>24</Slides>
  <Notes>24</Notes>
  <HiddenSlides>0</HiddenSlides>
  <MMClips>0</MMClips>
  <ScaleCrop>false</ScaleCrop>
  <HeadingPairs>
    <vt:vector size="4" baseType="variant">
      <vt:variant>
        <vt:lpstr>Thema</vt:lpstr>
      </vt:variant>
      <vt:variant>
        <vt:i4>1</vt:i4>
      </vt:variant>
      <vt:variant>
        <vt:lpstr>Diatitels</vt:lpstr>
      </vt:variant>
      <vt:variant>
        <vt:i4>24</vt:i4>
      </vt:variant>
    </vt:vector>
  </HeadingPairs>
  <TitlesOfParts>
    <vt:vector size="25" baseType="lpstr">
      <vt:lpstr>Overvloed</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46</cp:revision>
  <dcterms:created xsi:type="dcterms:W3CDTF">2011-08-15T13:01:05Z</dcterms:created>
  <dcterms:modified xsi:type="dcterms:W3CDTF">2015-07-13T15:31:24Z</dcterms:modified>
</cp:coreProperties>
</file>