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2"/>
  </p:notesMasterIdLst>
  <p:sldIdLst>
    <p:sldId id="259" r:id="rId2"/>
    <p:sldId id="265" r:id="rId3"/>
    <p:sldId id="266" r:id="rId4"/>
    <p:sldId id="267" r:id="rId5"/>
    <p:sldId id="268" r:id="rId6"/>
    <p:sldId id="260" r:id="rId7"/>
    <p:sldId id="261" r:id="rId8"/>
    <p:sldId id="262" r:id="rId9"/>
    <p:sldId id="269" r:id="rId10"/>
    <p:sldId id="270"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E80"/>
    <a:srgbClr val="ECF668"/>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974F271F-426D-4FCA-8EA0-B282FD5B85B5}" type="datetimeFigureOut">
              <a:rPr lang="nl-NL"/>
              <a:pPr/>
              <a:t>14-4-2014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7008C15-6793-49F9-93C2-3BBB83DE159D}"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B5DB06C7-4242-4C4F-8B0F-917C1D2CB9ED}"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B4082542-0B8B-4328-943D-82274F345324}"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3B5B3FC9-6156-4FD1-8951-119A840A8D95}"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2517400B-CBEA-43ED-97ED-51E9FB5D196A}"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9452C8D8-44FC-4F0C-8234-CFEB739C66BB}"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F503004B-FC8F-4C2B-889D-84E61792DDA9}"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22EE59B1-4D4C-4317-B806-A47E8B08EE27}"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7628B98F-4973-4288-9971-B9946A09354E}"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3718F558-154A-4DBE-998E-875458A0606F}"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F6319A21-F9DC-4E03-810E-090498F00901}"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DD1DCC4C-2058-4FA8-AC7D-12D8B9A044AB}"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5049FBC8-F758-4897-92D1-DB8BD4AAC8AF}"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76F7AADE-B1F1-4FED-95E9-DCEF954957BF}" type="datetimeFigureOut">
              <a:rPr lang="nl-NL"/>
              <a:pPr/>
              <a:t>14-4-2014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1AC5D1CD-F871-41A8-AE6F-C1424B5DF9D1}"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D4FC290E-523C-4C5D-947F-A795A7850BA5}" type="datetimeFigureOut">
              <a:rPr lang="nl-NL"/>
              <a:pPr/>
              <a:t>14-4-2014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59CC144F-3E65-45FF-962D-D60A3CD32A71}"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644A1CEA-A59F-4ED8-9001-0F16FFDB7363}" type="datetimeFigureOut">
              <a:rPr lang="nl-NL"/>
              <a:pPr/>
              <a:t>14-4-2014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8A3A09FE-E793-4340-8526-D02CA0E36F39}"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BF3747C4-9531-41A2-AA9F-68A68E258238}"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3ADE445D-5AE6-46BE-9EBC-4C1F97D121C6}"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40444199-9708-48D4-820C-DDB78795974F}"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AE8A7F4E-357C-4006-8F09-1F3BC8AE19FE}"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78576FE-F336-4915-8174-2D70EAB9C691}" type="datetimeFigureOut">
              <a:rPr lang="nl-NL"/>
              <a:pPr/>
              <a:t>14-4-2014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03B65C1-4ACA-4950-9C28-A1BC13B433C6}"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620688"/>
            <a:ext cx="7704856" cy="2677656"/>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zie dat christenen van alle tijden en alle plaatsen zich verbonden voelen met dezelfde God. </a:t>
            </a:r>
          </a:p>
          <a:p>
            <a:endParaRPr lang="nl-NL" sz="2400" dirty="0" smtClean="0"/>
          </a:p>
          <a:p>
            <a:pPr>
              <a:buFont typeface="Arial" pitchFamily="34" charset="0"/>
              <a:buChar char="•"/>
            </a:pPr>
            <a:r>
              <a:rPr lang="nl-NL" sz="2400" dirty="0"/>
              <a:t> </a:t>
            </a:r>
            <a:r>
              <a:rPr lang="nl-NL" sz="2400" dirty="0" smtClean="0"/>
              <a:t>Ik denk na over de manier waarop ik zelf een schakel mag zijn voor andere christenen.</a:t>
            </a:r>
            <a:endParaRPr lang="nl-NL" sz="2400" dirty="0"/>
          </a:p>
        </p:txBody>
      </p:sp>
      <p:sp>
        <p:nvSpPr>
          <p:cNvPr id="10" name="Titel 1"/>
          <p:cNvSpPr txBox="1">
            <a:spLocks/>
          </p:cNvSpPr>
          <p:nvPr/>
        </p:nvSpPr>
        <p:spPr>
          <a:xfrm>
            <a:off x="3635896"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948264" y="4437112"/>
            <a:ext cx="1820863" cy="2160587"/>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484784"/>
            <a:ext cx="7920880" cy="707886"/>
          </a:xfrm>
          <a:prstGeom prst="rect">
            <a:avLst/>
          </a:prstGeom>
          <a:noFill/>
          <a:ln w="9525">
            <a:noFill/>
            <a:miter lim="800000"/>
            <a:headEnd/>
            <a:tailEnd/>
          </a:ln>
        </p:spPr>
        <p:txBody>
          <a:bodyPr wrap="square">
            <a:spAutoFit/>
          </a:bodyPr>
          <a:lstStyle/>
          <a:p>
            <a:pPr algn="ctr"/>
            <a:r>
              <a:rPr lang="nl-NL" sz="4000" b="1" dirty="0" smtClean="0"/>
              <a:t>Schakel zijn</a:t>
            </a:r>
            <a:endParaRPr lang="nl-NL" sz="4000" b="1" dirty="0"/>
          </a:p>
        </p:txBody>
      </p:sp>
      <p:sp>
        <p:nvSpPr>
          <p:cNvPr id="10" name="Titel 1"/>
          <p:cNvSpPr txBox="1">
            <a:spLocks/>
          </p:cNvSpPr>
          <p:nvPr/>
        </p:nvSpPr>
        <p:spPr>
          <a:xfrm>
            <a:off x="298782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280722" y="3645024"/>
            <a:ext cx="2488406" cy="29526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484784"/>
            <a:ext cx="7920880" cy="707886"/>
          </a:xfrm>
          <a:prstGeom prst="rect">
            <a:avLst/>
          </a:prstGeom>
          <a:noFill/>
          <a:ln w="9525">
            <a:noFill/>
            <a:miter lim="800000"/>
            <a:headEnd/>
            <a:tailEnd/>
          </a:ln>
        </p:spPr>
        <p:txBody>
          <a:bodyPr wrap="square">
            <a:spAutoFit/>
          </a:bodyPr>
          <a:lstStyle/>
          <a:p>
            <a:pPr algn="ctr"/>
            <a:r>
              <a:rPr lang="nl-NL" sz="4000" b="1" dirty="0" smtClean="0"/>
              <a:t>Verbonden?</a:t>
            </a:r>
            <a:endParaRPr lang="nl-NL" sz="4000" b="1" dirty="0"/>
          </a:p>
        </p:txBody>
      </p:sp>
      <p:sp>
        <p:nvSpPr>
          <p:cNvPr id="10" name="Titel 1"/>
          <p:cNvSpPr txBox="1">
            <a:spLocks/>
          </p:cNvSpPr>
          <p:nvPr/>
        </p:nvSpPr>
        <p:spPr>
          <a:xfrm>
            <a:off x="298782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280722" y="3645024"/>
            <a:ext cx="2488406" cy="29526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484784"/>
            <a:ext cx="7920880" cy="707886"/>
          </a:xfrm>
          <a:prstGeom prst="rect">
            <a:avLst/>
          </a:prstGeom>
          <a:noFill/>
          <a:ln w="9525">
            <a:noFill/>
            <a:miter lim="800000"/>
            <a:headEnd/>
            <a:tailEnd/>
          </a:ln>
        </p:spPr>
        <p:txBody>
          <a:bodyPr wrap="square">
            <a:spAutoFit/>
          </a:bodyPr>
          <a:lstStyle/>
          <a:p>
            <a:pPr algn="ctr"/>
            <a:r>
              <a:rPr lang="nl-NL" sz="4000" b="1" dirty="0" smtClean="0"/>
              <a:t>Kerken</a:t>
            </a:r>
            <a:endParaRPr lang="nl-NL" sz="4000" b="1" dirty="0"/>
          </a:p>
        </p:txBody>
      </p:sp>
      <p:sp>
        <p:nvSpPr>
          <p:cNvPr id="10" name="Titel 1"/>
          <p:cNvSpPr txBox="1">
            <a:spLocks/>
          </p:cNvSpPr>
          <p:nvPr/>
        </p:nvSpPr>
        <p:spPr>
          <a:xfrm>
            <a:off x="298782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280722" y="3645024"/>
            <a:ext cx="2488406" cy="29526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620688"/>
            <a:ext cx="7704856" cy="2677656"/>
          </a:xfrm>
          <a:prstGeom prst="rect">
            <a:avLst/>
          </a:prstGeom>
          <a:noFill/>
          <a:ln w="9525">
            <a:noFill/>
            <a:miter lim="800000"/>
            <a:headEnd/>
            <a:tailEnd/>
          </a:ln>
        </p:spPr>
        <p:txBody>
          <a:bodyPr wrap="square">
            <a:spAutoFit/>
          </a:bodyPr>
          <a:lstStyle/>
          <a:p>
            <a:r>
              <a:rPr lang="nl-NL" sz="2400" b="1" dirty="0" smtClean="0"/>
              <a:t>Efeziërs 4: 3-5</a:t>
            </a:r>
          </a:p>
          <a:p>
            <a:r>
              <a:rPr lang="nl-NL" sz="2400" dirty="0" smtClean="0"/>
              <a:t>Span u in om door de samenbindende kracht van de vrede de eenheid te bewaren die de Geest u geeft: </a:t>
            </a:r>
          </a:p>
          <a:p>
            <a:r>
              <a:rPr lang="nl-NL" sz="2400" dirty="0" smtClean="0"/>
              <a:t>4 één lichaam en één geest, zoals u één hoop hebt op grond van uw roeping, 5 één Heer, één geloof, één doop, 6 één God en Vader van allen, die boven allen, door allen en in allen is.</a:t>
            </a:r>
            <a:endParaRPr lang="nl-NL" sz="2400" dirty="0"/>
          </a:p>
        </p:txBody>
      </p:sp>
      <p:sp>
        <p:nvSpPr>
          <p:cNvPr id="10" name="Titel 1"/>
          <p:cNvSpPr txBox="1">
            <a:spLocks/>
          </p:cNvSpPr>
          <p:nvPr/>
        </p:nvSpPr>
        <p:spPr>
          <a:xfrm>
            <a:off x="3635896"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948264" y="4437112"/>
            <a:ext cx="1820863" cy="2160587"/>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484784"/>
            <a:ext cx="7920880" cy="707886"/>
          </a:xfrm>
          <a:prstGeom prst="rect">
            <a:avLst/>
          </a:prstGeom>
          <a:noFill/>
          <a:ln w="9525">
            <a:noFill/>
            <a:miter lim="800000"/>
            <a:headEnd/>
            <a:tailEnd/>
          </a:ln>
        </p:spPr>
        <p:txBody>
          <a:bodyPr wrap="square">
            <a:spAutoFit/>
          </a:bodyPr>
          <a:lstStyle/>
          <a:p>
            <a:pPr algn="ctr"/>
            <a:r>
              <a:rPr lang="nl-NL" sz="4000" b="1" dirty="0" smtClean="0"/>
              <a:t>Familie</a:t>
            </a:r>
            <a:endParaRPr lang="nl-NL" sz="4000" b="1" dirty="0"/>
          </a:p>
        </p:txBody>
      </p:sp>
      <p:sp>
        <p:nvSpPr>
          <p:cNvPr id="10" name="Titel 1"/>
          <p:cNvSpPr txBox="1">
            <a:spLocks/>
          </p:cNvSpPr>
          <p:nvPr/>
        </p:nvSpPr>
        <p:spPr>
          <a:xfrm>
            <a:off x="298782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280722" y="3645024"/>
            <a:ext cx="2488406" cy="29526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539552" y="476672"/>
            <a:ext cx="8074223" cy="2554545"/>
          </a:xfrm>
          <a:prstGeom prst="rect">
            <a:avLst/>
          </a:prstGeom>
          <a:noFill/>
          <a:ln w="9525">
            <a:noFill/>
            <a:miter lim="800000"/>
            <a:headEnd/>
            <a:tailEnd/>
          </a:ln>
        </p:spPr>
        <p:txBody>
          <a:bodyPr wrap="square">
            <a:spAutoFit/>
          </a:bodyPr>
          <a:lstStyle/>
          <a:p>
            <a:r>
              <a:rPr lang="nl-NL" sz="2000" b="1" dirty="0"/>
              <a:t>Matteüs </a:t>
            </a:r>
            <a:r>
              <a:rPr lang="nl-NL" sz="2000" b="1" dirty="0" smtClean="0"/>
              <a:t>12: 46-50</a:t>
            </a:r>
            <a:endParaRPr lang="nl-NL" sz="2000" b="1" dirty="0"/>
          </a:p>
          <a:p>
            <a:r>
              <a:rPr lang="nl-NL" sz="2000" dirty="0"/>
              <a:t>46 Terwijl hij nog met de mensen in gesprek was, dienden zich buiten zijn moeder en zijn broers aan. Ze vroegen hem dringend te spreken. 47 Iemand zei tegen hem: </a:t>
            </a:r>
            <a:r>
              <a:rPr lang="nl-NL" sz="2000" dirty="0" smtClean="0"/>
              <a:t>‘</a:t>
            </a:r>
            <a:r>
              <a:rPr lang="nl-NL" altLang="ja-JP" sz="2000" dirty="0" smtClean="0"/>
              <a:t>Uw </a:t>
            </a:r>
            <a:r>
              <a:rPr lang="nl-NL" altLang="ja-JP" sz="2000" dirty="0"/>
              <a:t>moeder en uw broers staan buiten, ze willen u spreken</a:t>
            </a:r>
            <a:r>
              <a:rPr lang="nl-NL" altLang="ja-JP" sz="2000" dirty="0" smtClean="0"/>
              <a:t>.’ </a:t>
            </a:r>
            <a:r>
              <a:rPr lang="nl-NL" altLang="ja-JP" sz="2000" dirty="0"/>
              <a:t>48 Hij antwoordde: </a:t>
            </a:r>
            <a:r>
              <a:rPr lang="nl-NL" altLang="ja-JP" sz="2000" dirty="0" smtClean="0"/>
              <a:t>‘Wie </a:t>
            </a:r>
            <a:r>
              <a:rPr lang="nl-NL" altLang="ja-JP" sz="2000" dirty="0"/>
              <a:t>is mijn moeder en wie zijn mijn broers</a:t>
            </a:r>
            <a:r>
              <a:rPr lang="nl-NL" altLang="ja-JP" sz="2000" dirty="0" smtClean="0"/>
              <a:t>?’ </a:t>
            </a:r>
            <a:r>
              <a:rPr lang="nl-NL" altLang="ja-JP" sz="2000" dirty="0"/>
              <a:t>49 Hij maakte een gebaar naar zijn leerlingen en zei: </a:t>
            </a:r>
            <a:r>
              <a:rPr lang="nl-NL" altLang="ja-JP" sz="2000" dirty="0" smtClean="0"/>
              <a:t>‘Zij </a:t>
            </a:r>
            <a:r>
              <a:rPr lang="nl-NL" altLang="ja-JP" sz="2000" dirty="0"/>
              <a:t>zijn mijn moeder en mijn broers. 50 Want ieder die de wil van mijn Vader in de hemel doet, is mijn broer en zuster en moeder</a:t>
            </a:r>
            <a:r>
              <a:rPr lang="nl-NL" altLang="ja-JP" sz="2000" dirty="0" smtClean="0"/>
              <a:t>.’</a:t>
            </a:r>
            <a:endParaRPr lang="nl-NL" sz="2000" b="1" dirty="0"/>
          </a:p>
        </p:txBody>
      </p:sp>
      <p:pic>
        <p:nvPicPr>
          <p:cNvPr id="15362" name="Afbeelding 9"/>
          <p:cNvPicPr>
            <a:picLocks noChangeAspect="1"/>
          </p:cNvPicPr>
          <p:nvPr/>
        </p:nvPicPr>
        <p:blipFill>
          <a:blip r:embed="rId2" cstate="print"/>
          <a:srcRect/>
          <a:stretch>
            <a:fillRect/>
          </a:stretch>
        </p:blipFill>
        <p:spPr bwMode="auto">
          <a:xfrm>
            <a:off x="7020272" y="4437112"/>
            <a:ext cx="1820863" cy="2160587"/>
          </a:xfrm>
          <a:prstGeom prst="rect">
            <a:avLst/>
          </a:prstGeom>
          <a:noFill/>
          <a:ln w="9525">
            <a:noFill/>
            <a:miter lim="800000"/>
            <a:headEnd/>
            <a:tailEnd/>
          </a:ln>
        </p:spPr>
      </p:pic>
      <p:sp>
        <p:nvSpPr>
          <p:cNvPr id="11" name="Titel 1"/>
          <p:cNvSpPr txBox="1">
            <a:spLocks/>
          </p:cNvSpPr>
          <p:nvPr/>
        </p:nvSpPr>
        <p:spPr>
          <a:xfrm>
            <a:off x="370790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6"/>
          <p:cNvSpPr txBox="1">
            <a:spLocks noChangeArrowheads="1"/>
          </p:cNvSpPr>
          <p:nvPr/>
        </p:nvSpPr>
        <p:spPr bwMode="auto">
          <a:xfrm>
            <a:off x="395536" y="404664"/>
            <a:ext cx="8391277" cy="4401205"/>
          </a:xfrm>
          <a:prstGeom prst="rect">
            <a:avLst/>
          </a:prstGeom>
          <a:noFill/>
          <a:ln w="9525">
            <a:noFill/>
            <a:miter lim="800000"/>
            <a:headEnd/>
            <a:tailEnd/>
          </a:ln>
        </p:spPr>
        <p:txBody>
          <a:bodyPr wrap="square">
            <a:spAutoFit/>
          </a:bodyPr>
          <a:lstStyle/>
          <a:p>
            <a:r>
              <a:rPr lang="nl-NL" sz="2000" b="1" dirty="0"/>
              <a:t>1 Korintiërs 12: </a:t>
            </a:r>
            <a:r>
              <a:rPr lang="nl-NL" sz="2000" b="1" dirty="0" smtClean="0"/>
              <a:t>12-27</a:t>
            </a:r>
            <a:endParaRPr lang="nl-NL" sz="2000" b="1" dirty="0"/>
          </a:p>
          <a:p>
            <a:r>
              <a:rPr lang="nl-NL" sz="2000" dirty="0"/>
              <a:t>12 Een lichaam is een eenheid die uit vele delen bestaat; ondanks hun veelheid vormen al die delen samen één lichaam. Zo is het ook met het lichaam van Christus. 13 Wij zijn allen gedoopt in één Geest en zijn daardoor één lichaam geworden, wij zijn allen van één Geest doordrenkt, of we nu Joden of Grieken zijn, of we nu slaven of vrije mensen zijn. 14 Immers, een lichaam bestaat niet uit één deel, maar uit vele. 15 Als de voet zou zeggen: </a:t>
            </a:r>
            <a:r>
              <a:rPr lang="ja-JP" altLang="nl-NL" sz="2000" dirty="0"/>
              <a:t>‘</a:t>
            </a:r>
            <a:r>
              <a:rPr lang="nl-NL" altLang="ja-JP" sz="2000" dirty="0"/>
              <a:t>Ik ben geen hand, dus ik hoor niet bij het lichaam,</a:t>
            </a:r>
            <a:r>
              <a:rPr lang="ja-JP" altLang="nl-NL" sz="2000" dirty="0"/>
              <a:t>’</a:t>
            </a:r>
            <a:r>
              <a:rPr lang="nl-NL" altLang="ja-JP" sz="2000" dirty="0"/>
              <a:t> hoort hij er dan werkelijk niet bij? 16 En als het oor zou zeggen: </a:t>
            </a:r>
            <a:r>
              <a:rPr lang="ja-JP" altLang="nl-NL" sz="2000" dirty="0"/>
              <a:t>‘</a:t>
            </a:r>
            <a:r>
              <a:rPr lang="nl-NL" altLang="ja-JP" sz="2000" dirty="0"/>
              <a:t>Ik ben geen oog, dus ik hoor niet bij het lichaam,</a:t>
            </a:r>
            <a:r>
              <a:rPr lang="ja-JP" altLang="nl-NL" sz="2000" dirty="0"/>
              <a:t>’</a:t>
            </a:r>
            <a:r>
              <a:rPr lang="nl-NL" altLang="ja-JP" sz="2000" dirty="0"/>
              <a:t> hoort het er dan werkelijk niet bij? 17 Als het hele lichaam oog zou zijn, waarmee zou het dan kunnen horen? Als het hele lichaam oor zou zijn, waarmee zou het dan kunnen ruiken? </a:t>
            </a:r>
            <a:r>
              <a:rPr lang="nl-NL" sz="2000" dirty="0" smtClean="0"/>
              <a:t>18 God heeft nu eenmaal alle lichaamsdelen hun eigen plaats gegeven, precies zoals hij dat wilde. 19 Als ze met elkaar slechts één lichaamsdeel zouden vormen, zou dat dan een lichaam zijn? </a:t>
            </a:r>
            <a:endParaRPr lang="nl-NL" altLang="ja-JP" sz="2000" dirty="0"/>
          </a:p>
        </p:txBody>
      </p:sp>
      <p:pic>
        <p:nvPicPr>
          <p:cNvPr id="16386" name="Afbeelding 9"/>
          <p:cNvPicPr>
            <a:picLocks noChangeAspect="1"/>
          </p:cNvPicPr>
          <p:nvPr/>
        </p:nvPicPr>
        <p:blipFill>
          <a:blip r:embed="rId2" cstate="print"/>
          <a:srcRect/>
          <a:stretch>
            <a:fillRect/>
          </a:stretch>
        </p:blipFill>
        <p:spPr bwMode="auto">
          <a:xfrm>
            <a:off x="7020272" y="4437112"/>
            <a:ext cx="1820863" cy="2160587"/>
          </a:xfrm>
          <a:prstGeom prst="rect">
            <a:avLst/>
          </a:prstGeom>
          <a:noFill/>
          <a:ln w="9525">
            <a:noFill/>
            <a:miter lim="800000"/>
            <a:headEnd/>
            <a:tailEnd/>
          </a:ln>
        </p:spPr>
      </p:pic>
      <p:sp>
        <p:nvSpPr>
          <p:cNvPr id="11" name="Titel 1"/>
          <p:cNvSpPr txBox="1">
            <a:spLocks/>
          </p:cNvSpPr>
          <p:nvPr/>
        </p:nvSpPr>
        <p:spPr>
          <a:xfrm>
            <a:off x="370790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6388" name="Afbeelding 5"/>
          <p:cNvPicPr>
            <a:picLocks noChangeAspect="1"/>
          </p:cNvPicPr>
          <p:nvPr/>
        </p:nvPicPr>
        <p:blipFill>
          <a:blip r:embed="rId3" cstate="print"/>
          <a:srcRect/>
          <a:stretch>
            <a:fillRect/>
          </a:stretch>
        </p:blipFill>
        <p:spPr bwMode="auto">
          <a:xfrm>
            <a:off x="179388" y="4941168"/>
            <a:ext cx="1174317" cy="179618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kstvak 6"/>
          <p:cNvSpPr txBox="1">
            <a:spLocks noChangeArrowheads="1"/>
          </p:cNvSpPr>
          <p:nvPr/>
        </p:nvSpPr>
        <p:spPr bwMode="auto">
          <a:xfrm>
            <a:off x="611561" y="548681"/>
            <a:ext cx="7920880" cy="4401205"/>
          </a:xfrm>
          <a:prstGeom prst="rect">
            <a:avLst/>
          </a:prstGeom>
          <a:noFill/>
          <a:ln w="9525">
            <a:noFill/>
            <a:miter lim="800000"/>
            <a:headEnd/>
            <a:tailEnd/>
          </a:ln>
        </p:spPr>
        <p:txBody>
          <a:bodyPr wrap="square">
            <a:spAutoFit/>
          </a:bodyPr>
          <a:lstStyle/>
          <a:p>
            <a:r>
              <a:rPr lang="nl-NL" sz="2000" dirty="0" smtClean="0"/>
              <a:t>20 </a:t>
            </a:r>
            <a:r>
              <a:rPr lang="nl-NL" sz="2000" dirty="0"/>
              <a:t>Het is juist zo dat er een groot aantal delen is en dat die met elkaar één lichaam vormen. 21 Het oog kan niet tegen de hand zeggen: </a:t>
            </a:r>
            <a:r>
              <a:rPr lang="ja-JP" altLang="nl-NL" sz="2000" dirty="0"/>
              <a:t>‘</a:t>
            </a:r>
            <a:r>
              <a:rPr lang="nl-NL" altLang="ja-JP" sz="2000" dirty="0"/>
              <a:t>Ik heb je niet nodig,</a:t>
            </a:r>
            <a:r>
              <a:rPr lang="ja-JP" altLang="nl-NL" sz="2000" dirty="0"/>
              <a:t>’</a:t>
            </a:r>
            <a:r>
              <a:rPr lang="nl-NL" altLang="ja-JP" sz="2000" dirty="0"/>
              <a:t> en het hoofd kan dat evenmin tegen de voeten zeggen. 22 Integendeel, juist die delen van het lichaam die het zwakst lijken zijn het meest noodzakelijk. 23 De delen van ons lichaam waarvoor we ons schamen en die we liever bedekken, behandelen we zorgvuldiger en met meer respect 24 dan die waarvoor we ons niet schamen. Die hebben dat niet nodig. </a:t>
            </a:r>
            <a:r>
              <a:rPr lang="nl-NL" sz="2000" dirty="0" smtClean="0"/>
              <a:t>God heeft ons lichaam zo samengesteld dat de delen die het nodig hebben ook zorgvuldiger behandeld worden, 25 zodat het lichaam niet zijn samenhang verliest, maar alle delen elkaar met dezelfde zorg omringen. 26 Wanneer één lichaamsdeel pijn lijdt, lijden alle andere mee; wanneer één lichaamsdeel met respect behandeld wordt, delen alle andere in die vreugde. 27 Welnu, u bent het lichaam van Christus en ieder van u maakt daar deel van uit.</a:t>
            </a:r>
            <a:endParaRPr lang="nl-NL" sz="2000" b="1" dirty="0"/>
          </a:p>
        </p:txBody>
      </p:sp>
      <p:pic>
        <p:nvPicPr>
          <p:cNvPr id="17410" name="Afbeelding 9"/>
          <p:cNvPicPr>
            <a:picLocks noChangeAspect="1"/>
          </p:cNvPicPr>
          <p:nvPr/>
        </p:nvPicPr>
        <p:blipFill>
          <a:blip r:embed="rId2" cstate="print"/>
          <a:srcRect/>
          <a:stretch>
            <a:fillRect/>
          </a:stretch>
        </p:blipFill>
        <p:spPr bwMode="auto">
          <a:xfrm>
            <a:off x="7213651" y="4653136"/>
            <a:ext cx="1699492" cy="2016571"/>
          </a:xfrm>
          <a:prstGeom prst="rect">
            <a:avLst/>
          </a:prstGeom>
          <a:noFill/>
          <a:ln w="9525">
            <a:noFill/>
            <a:miter lim="800000"/>
            <a:headEnd/>
            <a:tailEnd/>
          </a:ln>
        </p:spPr>
      </p:pic>
      <p:sp>
        <p:nvSpPr>
          <p:cNvPr id="11" name="Titel 1"/>
          <p:cNvSpPr txBox="1">
            <a:spLocks/>
          </p:cNvSpPr>
          <p:nvPr/>
        </p:nvSpPr>
        <p:spPr>
          <a:xfrm>
            <a:off x="3779912"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7412" name="Afbeelding 5"/>
          <p:cNvPicPr>
            <a:picLocks noChangeAspect="1"/>
          </p:cNvPicPr>
          <p:nvPr/>
        </p:nvPicPr>
        <p:blipFill>
          <a:blip r:embed="rId3" cstate="print"/>
          <a:srcRect/>
          <a:stretch>
            <a:fillRect/>
          </a:stretch>
        </p:blipFill>
        <p:spPr bwMode="auto">
          <a:xfrm>
            <a:off x="179389" y="5013176"/>
            <a:ext cx="1127240" cy="172417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11560" y="1484784"/>
            <a:ext cx="7920880" cy="707886"/>
          </a:xfrm>
          <a:prstGeom prst="rect">
            <a:avLst/>
          </a:prstGeom>
          <a:noFill/>
          <a:ln w="9525">
            <a:noFill/>
            <a:miter lim="800000"/>
            <a:headEnd/>
            <a:tailEnd/>
          </a:ln>
        </p:spPr>
        <p:txBody>
          <a:bodyPr wrap="square">
            <a:spAutoFit/>
          </a:bodyPr>
          <a:lstStyle/>
          <a:p>
            <a:pPr algn="ctr"/>
            <a:r>
              <a:rPr lang="nl-NL" sz="4000" b="1" dirty="0" smtClean="0"/>
              <a:t>Van alle tijden en alle plaatsen</a:t>
            </a:r>
            <a:endParaRPr lang="nl-NL" sz="4000" b="1" dirty="0"/>
          </a:p>
        </p:txBody>
      </p:sp>
      <p:sp>
        <p:nvSpPr>
          <p:cNvPr id="10" name="Titel 1"/>
          <p:cNvSpPr txBox="1">
            <a:spLocks/>
          </p:cNvSpPr>
          <p:nvPr/>
        </p:nvSpPr>
        <p:spPr>
          <a:xfrm>
            <a:off x="2987824" y="6093296"/>
            <a:ext cx="3351213" cy="576262"/>
          </a:xfrm>
          <a:prstGeom prst="rect">
            <a:avLst/>
          </a:prstGeom>
        </p:spPr>
        <p:txBody>
          <a:bodyPr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nl-NL" sz="2800" b="1" dirty="0">
                <a:solidFill>
                  <a:schemeClr val="accent5">
                    <a:lumMod val="75000"/>
                  </a:schemeClr>
                </a:solidFill>
              </a:rPr>
              <a:t>L</a:t>
            </a:r>
            <a:r>
              <a:rPr lang="nl-NL" sz="2800" b="1" dirty="0" smtClean="0">
                <a:solidFill>
                  <a:schemeClr val="accent5">
                    <a:lumMod val="75000"/>
                  </a:schemeClr>
                </a:solidFill>
              </a:rPr>
              <a:t>es 19 De Geest verbindt</a:t>
            </a:r>
            <a:endParaRPr lang="nl-NL" sz="2800" b="1" dirty="0">
              <a:solidFill>
                <a:schemeClr val="accent5">
                  <a:lumMod val="75000"/>
                </a:schemeClr>
              </a:solidFill>
            </a:endParaRPr>
          </a:p>
        </p:txBody>
      </p:sp>
      <p:pic>
        <p:nvPicPr>
          <p:cNvPr id="14339" name="Afbeelding 1"/>
          <p:cNvPicPr>
            <a:picLocks noChangeAspect="1"/>
          </p:cNvPicPr>
          <p:nvPr/>
        </p:nvPicPr>
        <p:blipFill>
          <a:blip r:embed="rId2" cstate="print"/>
          <a:srcRect/>
          <a:stretch>
            <a:fillRect/>
          </a:stretch>
        </p:blipFill>
        <p:spPr bwMode="auto">
          <a:xfrm>
            <a:off x="6280722" y="3645024"/>
            <a:ext cx="2488406" cy="29526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368</TotalTime>
  <Words>694</Words>
  <Application>Microsoft Office PowerPoint</Application>
  <PresentationFormat>Diavoorstelling (4:3)</PresentationFormat>
  <Paragraphs>28</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MS PGothic</vt:lpstr>
      <vt:lpstr>Arial</vt:lpstr>
      <vt:lpstr>Kantoorthema</vt:lpstr>
      <vt:lpstr>Dia 1</vt:lpstr>
      <vt:lpstr>Dia 2</vt:lpstr>
      <vt:lpstr>Dia 3</vt:lpstr>
      <vt:lpstr>Dia 4</vt:lpstr>
      <vt:lpstr>Dia 5</vt:lpstr>
      <vt:lpstr>Dia 6</vt:lpstr>
      <vt:lpstr>Dia 7</vt:lpstr>
      <vt:lpstr>Dia 8</vt:lpstr>
      <vt:lpstr>Dia 9</vt:lpstr>
      <vt:lpstr>Dia 10</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53</cp:revision>
  <dcterms:created xsi:type="dcterms:W3CDTF">2013-01-24T09:53:58Z</dcterms:created>
  <dcterms:modified xsi:type="dcterms:W3CDTF">2014-04-14T12:41:26Z</dcterms:modified>
</cp:coreProperties>
</file>