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9" r:id="rId5"/>
    <p:sldId id="261" r:id="rId6"/>
    <p:sldId id="262" r:id="rId7"/>
    <p:sldId id="263" r:id="rId8"/>
    <p:sldId id="258" r:id="rId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0B31CA5-0E47-4E4C-90A5-F73301154996}" type="datetimeFigureOut">
              <a:rPr lang="nl-NL"/>
              <a:pPr/>
              <a:t>29-4-2014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6E9C2D-ED83-48E7-95AA-E75DB9E6279B}"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6147" name="Tijdelijke aanduiding voor dianummer 3"/>
          <p:cNvSpPr>
            <a:spLocks noGrp="1"/>
          </p:cNvSpPr>
          <p:nvPr>
            <p:ph type="sldNum" sz="quarter" idx="5"/>
          </p:nvPr>
        </p:nvSpPr>
        <p:spPr bwMode="auto">
          <a:noFill/>
          <a:ln>
            <a:miter lim="800000"/>
            <a:headEnd/>
            <a:tailEnd/>
          </a:ln>
        </p:spPr>
        <p:txBody>
          <a:bodyPr/>
          <a:lstStyle/>
          <a:p>
            <a:fld id="{31EDA353-5902-4475-8DFE-9AF3C88AAFBC}"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1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7171" name="Tijdelijke aanduiding voor dianummer 3"/>
          <p:cNvSpPr>
            <a:spLocks noGrp="1"/>
          </p:cNvSpPr>
          <p:nvPr>
            <p:ph type="sldNum" sz="quarter" idx="5"/>
          </p:nvPr>
        </p:nvSpPr>
        <p:spPr bwMode="auto">
          <a:noFill/>
          <a:ln>
            <a:miter lim="800000"/>
            <a:headEnd/>
            <a:tailEnd/>
          </a:ln>
        </p:spPr>
        <p:txBody>
          <a:bodyPr/>
          <a:lstStyle/>
          <a:p>
            <a:fld id="{DCAA8752-C34F-446B-950B-184728163E89}" type="slidenum">
              <a:rPr lang="nl-NL"/>
              <a:pPr/>
              <a:t>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AA6C5516-73EF-44DE-B8CD-7612153528FA}"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7B6FF274-73D4-4A81-A417-322AC1B61A9D}"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38C5473-0A6F-4931-BE06-6A3E0E14F65A}"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D0A9AD2-7C06-4EC7-8F2C-E1EFC8C22D3B}"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E6CA4F6-D514-4EEA-B028-EE76E89B2329}"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5871C2B-2564-49BC-A285-FA1A724E9D1D}"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6D29AEB-8CEB-4E6A-BB37-5AAD785472F4}"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DD6A73E-21AE-4476-A5A3-FDD824B0C3A9}"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DAB48866-F86B-4E5A-B349-C571BC1EF227}"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0395276-C322-48CB-B39E-F4F34D3404D2}"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4E702316-2CC4-4422-8D1E-F600A3DCB4B4}"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BF415EEE-E3EE-46D3-915B-14AD3B7DEA69}"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B638775D-4958-4069-892B-385071A37DAB}" type="datetimeFigureOut">
              <a:rPr lang="nl-NL"/>
              <a:pPr/>
              <a:t>29-4-2014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0DF231EA-938F-49CB-8497-B96004657882}"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83F0422C-C31B-480E-987D-446CD36D34E4}" type="datetimeFigureOut">
              <a:rPr lang="nl-NL"/>
              <a:pPr/>
              <a:t>29-4-2014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A022D0B5-E3BC-47A6-B5AC-6F41E1B23A6B}"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5F937923-3865-450D-8922-85C8321D36DF}" type="datetimeFigureOut">
              <a:rPr lang="nl-NL"/>
              <a:pPr/>
              <a:t>29-4-2014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C451EA35-89D4-4146-BF4A-1D217D61DBF7}"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7C0C5D13-DAB9-4C50-B8A2-DF4193DC4CD0}"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DCFE4383-EF1A-4185-B0BE-9F1173E70DF7}"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B0FE940-6116-4460-81D4-D5C68CBD25C1}"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89B9D1AD-08FE-4B88-A139-914C8B4995D8}"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CDBF061-7239-49FE-8ABC-FB3F15976E55}" type="datetimeFigureOut">
              <a:rPr lang="nl-NL"/>
              <a:pPr/>
              <a:t>29-4-2014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6F0148-E93C-441A-B325-63791B9DB0EA}"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a:solidFill>
                  <a:srgbClr val="D60093"/>
                </a:solidFill>
                <a:latin typeface="+mn-lt"/>
                <a:ea typeface="+mn-ea"/>
              </a:rPr>
              <a:t>Les 18 Mijn wereld</a:t>
            </a:r>
            <a:endParaRPr lang="nl-NL" sz="2800" b="1" dirty="0">
              <a:solidFill>
                <a:srgbClr val="D60093"/>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2017211" y="1340768"/>
            <a:ext cx="5291133" cy="35283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1907704" y="1989138"/>
            <a:ext cx="5977409" cy="2308324"/>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denk erover ha hoe mijn keuzes invloed hebben op mijn omgeving.</a:t>
            </a:r>
          </a:p>
          <a:p>
            <a:pPr>
              <a:buFont typeface="Arial" pitchFamily="34" charset="0"/>
              <a:buChar char="•"/>
            </a:pPr>
            <a:r>
              <a:rPr lang="nl-NL" sz="2400" dirty="0"/>
              <a:t> </a:t>
            </a:r>
            <a:r>
              <a:rPr lang="nl-NL" sz="2400" dirty="0" smtClean="0"/>
              <a:t>Ik kijk naar twee maatschappelijke thema’s: orgaandonatie en dierenwelzijn.</a:t>
            </a:r>
            <a:endParaRPr lang="nl-NL" sz="2400" dirty="0"/>
          </a:p>
        </p:txBody>
      </p:sp>
      <p:grpSp>
        <p:nvGrpSpPr>
          <p:cNvPr id="3075"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179389" y="188913"/>
            <a:ext cx="1619770" cy="107984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323528" y="1052736"/>
            <a:ext cx="8496944" cy="707886"/>
          </a:xfrm>
          <a:prstGeom prst="rect">
            <a:avLst/>
          </a:prstGeom>
          <a:noFill/>
          <a:ln w="9525">
            <a:noFill/>
            <a:miter lim="800000"/>
            <a:headEnd/>
            <a:tailEnd/>
          </a:ln>
        </p:spPr>
        <p:txBody>
          <a:bodyPr wrap="square">
            <a:spAutoFit/>
          </a:bodyPr>
          <a:lstStyle/>
          <a:p>
            <a:pPr algn="ctr"/>
            <a:r>
              <a:rPr lang="nl-NL" sz="4000" b="1" dirty="0" smtClean="0"/>
              <a:t>Goed voor een ander</a:t>
            </a:r>
            <a:endParaRPr lang="nl-NL" sz="4000" b="1" dirty="0"/>
          </a:p>
        </p:txBody>
      </p:sp>
      <p:grpSp>
        <p:nvGrpSpPr>
          <p:cNvPr id="2"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2987824" y="2204864"/>
            <a:ext cx="3348371" cy="22322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1979712" y="2276872"/>
            <a:ext cx="5472559" cy="1200329"/>
          </a:xfrm>
          <a:prstGeom prst="rect">
            <a:avLst/>
          </a:prstGeom>
          <a:noFill/>
          <a:ln w="9525">
            <a:noFill/>
            <a:miter lim="800000"/>
            <a:headEnd/>
            <a:tailEnd/>
          </a:ln>
        </p:spPr>
        <p:txBody>
          <a:bodyPr wrap="square">
            <a:spAutoFit/>
          </a:bodyPr>
          <a:lstStyle/>
          <a:p>
            <a:r>
              <a:rPr lang="nl-NL" sz="2400" b="1" dirty="0"/>
              <a:t>Matteüs </a:t>
            </a:r>
            <a:r>
              <a:rPr lang="nl-NL" sz="2400" b="1" dirty="0" smtClean="0"/>
              <a:t>7: 31</a:t>
            </a:r>
            <a:endParaRPr lang="nl-NL" sz="2400" b="1" dirty="0"/>
          </a:p>
          <a:p>
            <a:r>
              <a:rPr lang="nl-NL" sz="2400" dirty="0"/>
              <a:t>Behandel anderen dus steeds zoals je zou willen dat ze jullie behandelen</a:t>
            </a:r>
            <a:r>
              <a:rPr lang="nl-NL" sz="2400" dirty="0" smtClean="0"/>
              <a:t>.</a:t>
            </a:r>
            <a:endParaRPr lang="nl-NL" sz="2400" dirty="0"/>
          </a:p>
        </p:txBody>
      </p:sp>
      <p:grpSp>
        <p:nvGrpSpPr>
          <p:cNvPr id="2"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179389" y="188913"/>
            <a:ext cx="1511758" cy="10078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323528" y="1052736"/>
            <a:ext cx="8496944" cy="707886"/>
          </a:xfrm>
          <a:prstGeom prst="rect">
            <a:avLst/>
          </a:prstGeom>
          <a:noFill/>
          <a:ln w="9525">
            <a:noFill/>
            <a:miter lim="800000"/>
            <a:headEnd/>
            <a:tailEnd/>
          </a:ln>
        </p:spPr>
        <p:txBody>
          <a:bodyPr wrap="square">
            <a:spAutoFit/>
          </a:bodyPr>
          <a:lstStyle/>
          <a:p>
            <a:pPr algn="ctr"/>
            <a:r>
              <a:rPr lang="nl-NL" sz="4000" b="1" dirty="0" smtClean="0"/>
              <a:t>Orgaandonatie</a:t>
            </a:r>
            <a:endParaRPr lang="nl-NL" sz="4000" b="1" dirty="0"/>
          </a:p>
        </p:txBody>
      </p:sp>
      <p:grpSp>
        <p:nvGrpSpPr>
          <p:cNvPr id="2"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2987824" y="2204864"/>
            <a:ext cx="3348371" cy="223224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323528" y="1052736"/>
            <a:ext cx="8496944" cy="707886"/>
          </a:xfrm>
          <a:prstGeom prst="rect">
            <a:avLst/>
          </a:prstGeom>
          <a:noFill/>
          <a:ln w="9525">
            <a:noFill/>
            <a:miter lim="800000"/>
            <a:headEnd/>
            <a:tailEnd/>
          </a:ln>
        </p:spPr>
        <p:txBody>
          <a:bodyPr wrap="square">
            <a:spAutoFit/>
          </a:bodyPr>
          <a:lstStyle/>
          <a:p>
            <a:pPr algn="ctr"/>
            <a:r>
              <a:rPr lang="nl-NL" sz="4000" b="1" dirty="0" smtClean="0"/>
              <a:t>De schepping en ik</a:t>
            </a:r>
            <a:endParaRPr lang="nl-NL" sz="4000" b="1" dirty="0"/>
          </a:p>
        </p:txBody>
      </p:sp>
      <p:grpSp>
        <p:nvGrpSpPr>
          <p:cNvPr id="2"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2987824" y="2204864"/>
            <a:ext cx="3348371" cy="223224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323528" y="1052736"/>
            <a:ext cx="8496944" cy="707886"/>
          </a:xfrm>
          <a:prstGeom prst="rect">
            <a:avLst/>
          </a:prstGeom>
          <a:noFill/>
          <a:ln w="9525">
            <a:noFill/>
            <a:miter lim="800000"/>
            <a:headEnd/>
            <a:tailEnd/>
          </a:ln>
        </p:spPr>
        <p:txBody>
          <a:bodyPr wrap="square">
            <a:spAutoFit/>
          </a:bodyPr>
          <a:lstStyle/>
          <a:p>
            <a:pPr algn="ctr"/>
            <a:r>
              <a:rPr lang="nl-NL" sz="4000" b="1" dirty="0" smtClean="0"/>
              <a:t>Dierenwelzijn</a:t>
            </a:r>
            <a:endParaRPr lang="nl-NL" sz="4000" b="1" dirty="0"/>
          </a:p>
        </p:txBody>
      </p:sp>
      <p:grpSp>
        <p:nvGrpSpPr>
          <p:cNvPr id="2" name="Groep 9"/>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3076" name="Picture 2"/>
          <p:cNvPicPr>
            <a:picLocks noChangeAspect="1" noChangeArrowheads="1"/>
          </p:cNvPicPr>
          <p:nvPr/>
        </p:nvPicPr>
        <p:blipFill>
          <a:blip r:embed="rId5" cstate="print"/>
          <a:srcRect/>
          <a:stretch>
            <a:fillRect/>
          </a:stretch>
        </p:blipFill>
        <p:spPr bwMode="auto">
          <a:xfrm>
            <a:off x="2987824" y="2204864"/>
            <a:ext cx="3348371" cy="223224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2339751" y="188640"/>
            <a:ext cx="6408961" cy="6247864"/>
          </a:xfrm>
          <a:prstGeom prst="rect">
            <a:avLst/>
          </a:prstGeom>
          <a:noFill/>
          <a:ln w="9525">
            <a:noFill/>
            <a:miter lim="800000"/>
            <a:headEnd/>
            <a:tailEnd/>
          </a:ln>
        </p:spPr>
        <p:txBody>
          <a:bodyPr wrap="square">
            <a:spAutoFit/>
          </a:bodyPr>
          <a:lstStyle/>
          <a:p>
            <a:r>
              <a:rPr lang="nl-NL" sz="2000" b="1" dirty="0"/>
              <a:t>Genesis 1</a:t>
            </a:r>
            <a:r>
              <a:rPr lang="nl-NL" sz="2000" b="1" dirty="0" smtClean="0"/>
              <a:t>: 26</a:t>
            </a:r>
            <a:endParaRPr lang="nl-NL" sz="2000" b="1" dirty="0"/>
          </a:p>
          <a:p>
            <a:r>
              <a:rPr lang="nl-NL" sz="2000" dirty="0"/>
              <a:t>26 God zei: </a:t>
            </a:r>
            <a:r>
              <a:rPr lang="nl-NL" altLang="en-US" sz="2000" dirty="0"/>
              <a:t>‘</a:t>
            </a:r>
            <a:r>
              <a:rPr lang="nl-NL" sz="2000" dirty="0"/>
              <a:t>Laten wij mensen maken die ons evenbeeld zijn, die op ons lijken; zij moeten heerschappij voeren over de vissen van de zee en de vogels van de hemel, over het vee, over de hele aarde en over alles wat daarop rondkruipt.</a:t>
            </a:r>
            <a:r>
              <a:rPr lang="nl-NL" altLang="en-US" sz="2000" dirty="0"/>
              <a:t>’</a:t>
            </a:r>
            <a:r>
              <a:rPr lang="nl-NL" sz="2000" dirty="0"/>
              <a:t> </a:t>
            </a:r>
          </a:p>
          <a:p>
            <a:endParaRPr lang="nl-NL" sz="2000" b="1" dirty="0"/>
          </a:p>
          <a:p>
            <a:r>
              <a:rPr lang="nl-NL" sz="2000" b="1" dirty="0"/>
              <a:t>Romeinen 8</a:t>
            </a:r>
            <a:r>
              <a:rPr lang="nl-NL" sz="2000" b="1" dirty="0" smtClean="0"/>
              <a:t>: 20-22</a:t>
            </a:r>
            <a:endParaRPr lang="nl-NL" sz="2000" b="1" dirty="0"/>
          </a:p>
          <a:p>
            <a:r>
              <a:rPr lang="nl-NL" sz="2000" dirty="0"/>
              <a:t>20 Want de schepping is ten prooi aan zinloosheid, niet uit eigen wil, maar door hem die haar daaraan heeft onderworpen. </a:t>
            </a:r>
            <a:endParaRPr lang="nl-NL" sz="2000" dirty="0" smtClean="0"/>
          </a:p>
          <a:p>
            <a:r>
              <a:rPr lang="nl-NL" sz="2000" dirty="0" smtClean="0"/>
              <a:t>Maar </a:t>
            </a:r>
            <a:r>
              <a:rPr lang="nl-NL" sz="2000" dirty="0"/>
              <a:t>ze heeft hoop gekregen, 21 omdat ook de schepping zelf zal worden bevrijd uit de slavernij van de vergankelijkheid en zal delen in de vrijheid en luister die Gods kinderen geschonken wordt. 22 Wij weten dat de hele schepping nog altijd als in barensweeën zucht en lijdt. </a:t>
            </a:r>
          </a:p>
          <a:p>
            <a:endParaRPr lang="nl-NL" sz="2000" dirty="0"/>
          </a:p>
          <a:p>
            <a:r>
              <a:rPr lang="nl-NL" sz="2000" b="1" dirty="0"/>
              <a:t>Spreuken </a:t>
            </a:r>
            <a:r>
              <a:rPr lang="nl-NL" sz="2000" b="1" dirty="0" smtClean="0"/>
              <a:t>12: 10</a:t>
            </a:r>
            <a:endParaRPr lang="nl-NL" sz="2000" b="1" dirty="0"/>
          </a:p>
          <a:p>
            <a:r>
              <a:rPr lang="nl-NL" sz="2000" dirty="0"/>
              <a:t>10 Een rechtvaardige zorgt goed voor zijn vee, </a:t>
            </a:r>
          </a:p>
          <a:p>
            <a:r>
              <a:rPr lang="nl-NL" sz="2000" dirty="0"/>
              <a:t>een goddeloze is alleen maar wreed. </a:t>
            </a:r>
            <a:endParaRPr lang="nl-NL" sz="2000" b="1" dirty="0"/>
          </a:p>
        </p:txBody>
      </p:sp>
      <p:grpSp>
        <p:nvGrpSpPr>
          <p:cNvPr id="4099" name="Groep 9"/>
          <p:cNvGrpSpPr>
            <a:grpSpLocks/>
          </p:cNvGrpSpPr>
          <p:nvPr/>
        </p:nvGrpSpPr>
        <p:grpSpPr bwMode="auto">
          <a:xfrm>
            <a:off x="0" y="4653137"/>
            <a:ext cx="1789113" cy="2060402"/>
            <a:chOff x="0" y="4653223"/>
            <a:chExt cx="1788823" cy="2060761"/>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18</a:t>
              </a:r>
            </a:p>
            <a:p>
              <a:pPr algn="ctr" fontAlgn="auto">
                <a:spcBef>
                  <a:spcPts val="0"/>
                </a:spcBef>
                <a:spcAft>
                  <a:spcPts val="0"/>
                </a:spcAft>
                <a:defRPr/>
              </a:pPr>
              <a:r>
                <a:rPr lang="nl-NL" sz="1600" b="1" dirty="0">
                  <a:solidFill>
                    <a:schemeClr val="accent2">
                      <a:lumMod val="75000"/>
                    </a:schemeClr>
                  </a:solidFill>
                  <a:latin typeface="+mn-lt"/>
                  <a:ea typeface="+mn-ea"/>
                </a:rPr>
                <a:t>Mijn wereld</a:t>
              </a:r>
            </a:p>
          </p:txBody>
        </p:sp>
      </p:grpSp>
      <p:pic>
        <p:nvPicPr>
          <p:cNvPr id="4100" name="Picture 2"/>
          <p:cNvPicPr>
            <a:picLocks noChangeAspect="1" noChangeArrowheads="1"/>
          </p:cNvPicPr>
          <p:nvPr/>
        </p:nvPicPr>
        <p:blipFill>
          <a:blip r:embed="rId5" cstate="print"/>
          <a:srcRect/>
          <a:stretch>
            <a:fillRect/>
          </a:stretch>
        </p:blipFill>
        <p:spPr bwMode="auto">
          <a:xfrm>
            <a:off x="179388" y="188913"/>
            <a:ext cx="1512292" cy="100819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252</Words>
  <Application>Microsoft Office PowerPoint</Application>
  <PresentationFormat>Diavoorstelling (4:3)</PresentationFormat>
  <Paragraphs>42</Paragraphs>
  <Slides>8</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Calibri</vt:lpstr>
      <vt:lpstr>MS PGothic</vt:lpstr>
      <vt:lpstr>Arial</vt:lpstr>
      <vt:lpstr>Office-thema</vt:lpstr>
      <vt:lpstr>Dia 1</vt:lpstr>
      <vt:lpstr>Dia 2</vt:lpstr>
      <vt:lpstr>Dia 3</vt:lpstr>
      <vt:lpstr>Dia 4</vt:lpstr>
      <vt:lpstr>Dia 5</vt:lpstr>
      <vt:lpstr>Dia 6</vt:lpstr>
      <vt:lpstr>Dia 7</vt:lpstr>
      <vt:lpstr>Dia 8</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40</cp:revision>
  <dcterms:created xsi:type="dcterms:W3CDTF">2013-05-06T07:30:54Z</dcterms:created>
  <dcterms:modified xsi:type="dcterms:W3CDTF">2014-04-29T12:15:02Z</dcterms:modified>
</cp:coreProperties>
</file>