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2"/>
  </p:notesMasterIdLst>
  <p:sldIdLst>
    <p:sldId id="259" r:id="rId2"/>
    <p:sldId id="273" r:id="rId3"/>
    <p:sldId id="274" r:id="rId4"/>
    <p:sldId id="275" r:id="rId5"/>
    <p:sldId id="268" r:id="rId6"/>
    <p:sldId id="269" r:id="rId7"/>
    <p:sldId id="276" r:id="rId8"/>
    <p:sldId id="277" r:id="rId9"/>
    <p:sldId id="272" r:id="rId10"/>
    <p:sldId id="271" r:id="rId11"/>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E80"/>
    <a:srgbClr val="ECF668"/>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5BDFD36C-4F5E-4BF4-847A-B9E53FF873EB}" type="datetimeFigureOut">
              <a:rPr lang="nl-NL"/>
              <a:pPr/>
              <a:t>14-4-2014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48CB351-6CEE-4DA2-A181-8D60039A2F2E}" type="slidenum">
              <a:rPr lang="nl-NL"/>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fld id="{6E838F09-1BDF-4C59-B73E-4353100902D2}" type="datetimeFigureOut">
              <a:rPr lang="nl-NL"/>
              <a:pPr/>
              <a:t>14-4-2014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D8AB5E10-CF5A-49DD-9AC6-D0E8EB3BD862}"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83FF4EAB-7DE9-4880-A160-8A343C1CA493}" type="datetimeFigureOut">
              <a:rPr lang="nl-NL"/>
              <a:pPr/>
              <a:t>14-4-2014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FDCE35A3-0397-4F90-BF65-C0E11BC7DC54}"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9DCA253C-2EA5-4ACA-AA28-B788D0B1F89F}" type="datetimeFigureOut">
              <a:rPr lang="nl-NL"/>
              <a:pPr/>
              <a:t>14-4-2014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0B6BCCF3-EBEC-4B39-A82E-A6DD7E217965}"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96E2AFCA-D86D-4E5E-8B00-00D34E6767C5}" type="datetimeFigureOut">
              <a:rPr lang="nl-NL"/>
              <a:pPr/>
              <a:t>14-4-2014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35F47BBF-121F-468B-89C9-D01E99B07B60}"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5F28FE48-E899-48AA-8154-BD71BAB8EDCD}" type="datetimeFigureOut">
              <a:rPr lang="nl-NL"/>
              <a:pPr/>
              <a:t>14-4-2014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DCCB7153-9E4E-4314-A881-D05D4BB70403}"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fld id="{5A1E0F85-8E40-4775-B096-81DDBAD0D1DE}" type="datetimeFigureOut">
              <a:rPr lang="nl-NL"/>
              <a:pPr/>
              <a:t>14-4-2014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CE429CDF-36C8-4302-A0AC-E80BBBABFD4E}"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fld id="{38959D8B-D3ED-40B7-857E-FBA11D7ACE16}" type="datetimeFigureOut">
              <a:rPr lang="nl-NL"/>
              <a:pPr/>
              <a:t>14-4-2014</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fld id="{49761D3F-1C91-425E-A952-F5DAE0A2ECC7}"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fld id="{10DDBA20-4CB8-4FA9-A493-7E9B802040C0}" type="datetimeFigureOut">
              <a:rPr lang="nl-NL"/>
              <a:pPr/>
              <a:t>14-4-2014</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fld id="{7DFAEBF8-B085-4CD6-A2A7-A738B7226EDB}"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fld id="{E7B0AAAE-4286-4A25-85B9-B2C46F7E4B6D}" type="datetimeFigureOut">
              <a:rPr lang="nl-NL"/>
              <a:pPr/>
              <a:t>14-4-2014</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fld id="{C3EFB4AB-38B2-4816-B89A-3B59B8652F45}"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5B1D644C-FBBD-4B69-8A59-C2DE5CE10D48}" type="datetimeFigureOut">
              <a:rPr lang="nl-NL"/>
              <a:pPr/>
              <a:t>14-4-2014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8A9B874E-2499-48C3-9F06-385B8530CE5F}"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8B85E4A2-64D1-48BB-AF36-9C88F2A73D11}" type="datetimeFigureOut">
              <a:rPr lang="nl-NL"/>
              <a:pPr/>
              <a:t>14-4-2014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AECACA10-7579-4238-AE21-1A838C470D42}"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49972130-CA82-4F83-82B4-DE699785BBB4}" type="datetimeFigureOut">
              <a:rPr lang="nl-NL"/>
              <a:pPr/>
              <a:t>14-4-2014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5AAC40E-7141-4E44-9AC3-2DE47E52F217}"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11560" y="476672"/>
            <a:ext cx="7920879" cy="1200329"/>
          </a:xfrm>
          <a:prstGeom prst="rect">
            <a:avLst/>
          </a:prstGeom>
          <a:noFill/>
          <a:ln w="9525">
            <a:noFill/>
            <a:miter lim="800000"/>
            <a:headEnd/>
            <a:tailEnd/>
          </a:ln>
        </p:spPr>
        <p:txBody>
          <a:bodyPr wrap="square">
            <a:spAutoFit/>
          </a:bodyPr>
          <a:lstStyle/>
          <a:p>
            <a:r>
              <a:rPr lang="nl-NL" sz="2400" b="1" dirty="0" smtClean="0"/>
              <a:t>Wat doe ik hier vandaag?</a:t>
            </a:r>
          </a:p>
          <a:p>
            <a:endParaRPr lang="nl-NL" sz="2400" dirty="0"/>
          </a:p>
          <a:p>
            <a:pPr>
              <a:buFont typeface="Arial" pitchFamily="34" charset="0"/>
              <a:buChar char="•"/>
            </a:pPr>
            <a:r>
              <a:rPr lang="nl-NL" sz="2400" dirty="0" smtClean="0"/>
              <a:t> Ik ontdek meer over de gaven van de Geest.</a:t>
            </a:r>
            <a:endParaRPr lang="nl-NL" sz="2400" dirty="0"/>
          </a:p>
        </p:txBody>
      </p:sp>
      <p:sp>
        <p:nvSpPr>
          <p:cNvPr id="9" name="Titel 1"/>
          <p:cNvSpPr txBox="1">
            <a:spLocks/>
          </p:cNvSpPr>
          <p:nvPr/>
        </p:nvSpPr>
        <p:spPr>
          <a:xfrm>
            <a:off x="3707904" y="5661248"/>
            <a:ext cx="3351213" cy="574675"/>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18 De Geest geeft</a:t>
            </a:r>
            <a:endParaRPr lang="nl-NL" sz="2800" b="1" dirty="0">
              <a:solidFill>
                <a:schemeClr val="accent5">
                  <a:lumMod val="75000"/>
                </a:schemeClr>
              </a:solidFill>
            </a:endParaRPr>
          </a:p>
        </p:txBody>
      </p:sp>
      <p:pic>
        <p:nvPicPr>
          <p:cNvPr id="14339" name="Afbeelding 10"/>
          <p:cNvPicPr>
            <a:picLocks noChangeAspect="1"/>
          </p:cNvPicPr>
          <p:nvPr/>
        </p:nvPicPr>
        <p:blipFill>
          <a:blip r:embed="rId2" cstate="print"/>
          <a:srcRect/>
          <a:stretch>
            <a:fillRect/>
          </a:stretch>
        </p:blipFill>
        <p:spPr bwMode="auto">
          <a:xfrm>
            <a:off x="7020272" y="4509120"/>
            <a:ext cx="1882775" cy="2178050"/>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kstvak 6"/>
          <p:cNvSpPr txBox="1">
            <a:spLocks noChangeArrowheads="1"/>
          </p:cNvSpPr>
          <p:nvPr/>
        </p:nvSpPr>
        <p:spPr bwMode="auto">
          <a:xfrm>
            <a:off x="611561" y="620688"/>
            <a:ext cx="7920879" cy="2862322"/>
          </a:xfrm>
          <a:prstGeom prst="rect">
            <a:avLst/>
          </a:prstGeom>
          <a:noFill/>
          <a:ln w="9525">
            <a:noFill/>
            <a:miter lim="800000"/>
            <a:headEnd/>
            <a:tailEnd/>
          </a:ln>
        </p:spPr>
        <p:txBody>
          <a:bodyPr wrap="square">
            <a:spAutoFit/>
          </a:bodyPr>
          <a:lstStyle/>
          <a:p>
            <a:r>
              <a:rPr lang="nl-NL" sz="2000" b="1" dirty="0"/>
              <a:t>Romeinen 12</a:t>
            </a:r>
            <a:r>
              <a:rPr lang="nl-NL" sz="2000" b="1" dirty="0" smtClean="0"/>
              <a:t>: 6-8</a:t>
            </a:r>
            <a:endParaRPr lang="nl-NL" sz="2000" b="1" dirty="0"/>
          </a:p>
          <a:p>
            <a:r>
              <a:rPr lang="nl-NL" sz="2000" dirty="0"/>
              <a:t>6 We hebben verschillende gaven, onderscheiden naar de genade die ons geschonken is. Wie de gave heeft te profeteren, moet die in overeenstemming met het geloof gebruiken. 7 Wie de gave heeft bijstand te verlenen, moet bijstand verlenen. Wie de gave heeft te onderwijzen, moet onderwijzen. 8 Wie de gave heeft te troosten, moet troosten. Wie iets weggeeft, moet dat zonder bijbedoeling doen. Wie leiding geeft, moet dat doen met volle inzet. Wie barmhartig voor een ander is, moet daarin blijmoedig zijn. </a:t>
            </a:r>
            <a:endParaRPr lang="nl-NL" sz="2000" b="1" dirty="0"/>
          </a:p>
        </p:txBody>
      </p:sp>
      <p:sp>
        <p:nvSpPr>
          <p:cNvPr id="9" name="Titel 1"/>
          <p:cNvSpPr txBox="1">
            <a:spLocks/>
          </p:cNvSpPr>
          <p:nvPr/>
        </p:nvSpPr>
        <p:spPr>
          <a:xfrm>
            <a:off x="3851920" y="5805264"/>
            <a:ext cx="3351213" cy="574675"/>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18 De Geest geeft</a:t>
            </a:r>
            <a:endParaRPr lang="nl-NL" sz="2800" b="1" dirty="0">
              <a:solidFill>
                <a:schemeClr val="accent5">
                  <a:lumMod val="75000"/>
                </a:schemeClr>
              </a:solidFill>
            </a:endParaRPr>
          </a:p>
        </p:txBody>
      </p:sp>
      <p:pic>
        <p:nvPicPr>
          <p:cNvPr id="19459" name="Afbeelding 10"/>
          <p:cNvPicPr>
            <a:picLocks noChangeAspect="1"/>
          </p:cNvPicPr>
          <p:nvPr/>
        </p:nvPicPr>
        <p:blipFill>
          <a:blip r:embed="rId2" cstate="print"/>
          <a:srcRect/>
          <a:stretch>
            <a:fillRect/>
          </a:stretch>
        </p:blipFill>
        <p:spPr bwMode="auto">
          <a:xfrm>
            <a:off x="7092280" y="4679950"/>
            <a:ext cx="1882775" cy="2178050"/>
          </a:xfrm>
          <a:prstGeom prst="rect">
            <a:avLst/>
          </a:prstGeom>
          <a:noFill/>
          <a:ln w="9525">
            <a:noFill/>
            <a:miter lim="800000"/>
            <a:headEnd/>
            <a:tailEnd/>
          </a:ln>
        </p:spPr>
      </p:pic>
      <p:pic>
        <p:nvPicPr>
          <p:cNvPr id="1946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11560" y="1844824"/>
            <a:ext cx="7920879" cy="707886"/>
          </a:xfrm>
          <a:prstGeom prst="rect">
            <a:avLst/>
          </a:prstGeom>
          <a:noFill/>
          <a:ln w="9525">
            <a:noFill/>
            <a:miter lim="800000"/>
            <a:headEnd/>
            <a:tailEnd/>
          </a:ln>
        </p:spPr>
        <p:txBody>
          <a:bodyPr wrap="square">
            <a:spAutoFit/>
          </a:bodyPr>
          <a:lstStyle/>
          <a:p>
            <a:pPr algn="ctr"/>
            <a:r>
              <a:rPr lang="nl-NL" sz="4000" b="1" dirty="0" smtClean="0"/>
              <a:t>Cadeautje!</a:t>
            </a:r>
            <a:endParaRPr lang="nl-NL" sz="4000" b="1" dirty="0"/>
          </a:p>
        </p:txBody>
      </p:sp>
      <p:sp>
        <p:nvSpPr>
          <p:cNvPr id="9" name="Titel 1"/>
          <p:cNvSpPr txBox="1">
            <a:spLocks/>
          </p:cNvSpPr>
          <p:nvPr/>
        </p:nvSpPr>
        <p:spPr>
          <a:xfrm>
            <a:off x="3707904" y="5661248"/>
            <a:ext cx="3351213" cy="574675"/>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18 De Geest geeft</a:t>
            </a:r>
            <a:endParaRPr lang="nl-NL" sz="2800" b="1" dirty="0">
              <a:solidFill>
                <a:schemeClr val="accent5">
                  <a:lumMod val="75000"/>
                </a:schemeClr>
              </a:solidFill>
            </a:endParaRPr>
          </a:p>
        </p:txBody>
      </p:sp>
      <p:pic>
        <p:nvPicPr>
          <p:cNvPr id="14339" name="Afbeelding 10"/>
          <p:cNvPicPr>
            <a:picLocks noChangeAspect="1"/>
          </p:cNvPicPr>
          <p:nvPr/>
        </p:nvPicPr>
        <p:blipFill>
          <a:blip r:embed="rId2" cstate="print"/>
          <a:srcRect/>
          <a:stretch>
            <a:fillRect/>
          </a:stretch>
        </p:blipFill>
        <p:spPr bwMode="auto">
          <a:xfrm>
            <a:off x="7020272" y="4509120"/>
            <a:ext cx="1882775" cy="2178050"/>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11560" y="476672"/>
            <a:ext cx="7920879" cy="2308324"/>
          </a:xfrm>
          <a:prstGeom prst="rect">
            <a:avLst/>
          </a:prstGeom>
          <a:noFill/>
          <a:ln w="9525">
            <a:noFill/>
            <a:miter lim="800000"/>
            <a:headEnd/>
            <a:tailEnd/>
          </a:ln>
        </p:spPr>
        <p:txBody>
          <a:bodyPr wrap="square">
            <a:spAutoFit/>
          </a:bodyPr>
          <a:lstStyle/>
          <a:p>
            <a:r>
              <a:rPr lang="nl-NL" sz="2400" b="1" dirty="0" smtClean="0"/>
              <a:t>Efeziërs 2: 8</a:t>
            </a:r>
            <a:endParaRPr lang="nl-NL" sz="2400" b="1" dirty="0"/>
          </a:p>
          <a:p>
            <a:endParaRPr lang="nl-NL" sz="2400" dirty="0" smtClean="0"/>
          </a:p>
          <a:p>
            <a:r>
              <a:rPr lang="nl-NL" sz="2400" dirty="0" smtClean="0"/>
              <a:t>Door zijn genade bent u nu immers gered, </a:t>
            </a:r>
          </a:p>
          <a:p>
            <a:r>
              <a:rPr lang="nl-NL" sz="2400" dirty="0" smtClean="0"/>
              <a:t>dankzij uw geloof. </a:t>
            </a:r>
          </a:p>
          <a:p>
            <a:r>
              <a:rPr lang="nl-NL" sz="2400" dirty="0" smtClean="0"/>
              <a:t>Maar dat dankt u niet aan uzelf; </a:t>
            </a:r>
          </a:p>
          <a:p>
            <a:r>
              <a:rPr lang="nl-NL" sz="2400" dirty="0" smtClean="0"/>
              <a:t>het is een geschenk van God.</a:t>
            </a:r>
            <a:endParaRPr lang="nl-NL" sz="2400" dirty="0"/>
          </a:p>
        </p:txBody>
      </p:sp>
      <p:sp>
        <p:nvSpPr>
          <p:cNvPr id="9" name="Titel 1"/>
          <p:cNvSpPr txBox="1">
            <a:spLocks/>
          </p:cNvSpPr>
          <p:nvPr/>
        </p:nvSpPr>
        <p:spPr>
          <a:xfrm>
            <a:off x="3707904" y="5661248"/>
            <a:ext cx="3351213" cy="574675"/>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18 De Geest geeft</a:t>
            </a:r>
            <a:endParaRPr lang="nl-NL" sz="2800" b="1" dirty="0">
              <a:solidFill>
                <a:schemeClr val="accent5">
                  <a:lumMod val="75000"/>
                </a:schemeClr>
              </a:solidFill>
            </a:endParaRPr>
          </a:p>
        </p:txBody>
      </p:sp>
      <p:pic>
        <p:nvPicPr>
          <p:cNvPr id="14339" name="Afbeelding 10"/>
          <p:cNvPicPr>
            <a:picLocks noChangeAspect="1"/>
          </p:cNvPicPr>
          <p:nvPr/>
        </p:nvPicPr>
        <p:blipFill>
          <a:blip r:embed="rId2" cstate="print"/>
          <a:srcRect/>
          <a:stretch>
            <a:fillRect/>
          </a:stretch>
        </p:blipFill>
        <p:spPr bwMode="auto">
          <a:xfrm>
            <a:off x="7020272" y="4509120"/>
            <a:ext cx="1882775" cy="2178050"/>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11560" y="1844824"/>
            <a:ext cx="7920879" cy="707886"/>
          </a:xfrm>
          <a:prstGeom prst="rect">
            <a:avLst/>
          </a:prstGeom>
          <a:noFill/>
          <a:ln w="9525">
            <a:noFill/>
            <a:miter lim="800000"/>
            <a:headEnd/>
            <a:tailEnd/>
          </a:ln>
        </p:spPr>
        <p:txBody>
          <a:bodyPr wrap="square">
            <a:spAutoFit/>
          </a:bodyPr>
          <a:lstStyle/>
          <a:p>
            <a:pPr algn="ctr"/>
            <a:r>
              <a:rPr lang="nl-NL" sz="4000" b="1" dirty="0" smtClean="0"/>
              <a:t>Zeker weten</a:t>
            </a:r>
            <a:endParaRPr lang="nl-NL" sz="4000" b="1" dirty="0"/>
          </a:p>
        </p:txBody>
      </p:sp>
      <p:sp>
        <p:nvSpPr>
          <p:cNvPr id="9" name="Titel 1"/>
          <p:cNvSpPr txBox="1">
            <a:spLocks/>
          </p:cNvSpPr>
          <p:nvPr/>
        </p:nvSpPr>
        <p:spPr>
          <a:xfrm>
            <a:off x="3707904" y="5661248"/>
            <a:ext cx="3351213" cy="574675"/>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18 De Geest geeft</a:t>
            </a:r>
            <a:endParaRPr lang="nl-NL" sz="2800" b="1" dirty="0">
              <a:solidFill>
                <a:schemeClr val="accent5">
                  <a:lumMod val="75000"/>
                </a:schemeClr>
              </a:solidFill>
            </a:endParaRPr>
          </a:p>
        </p:txBody>
      </p:sp>
      <p:pic>
        <p:nvPicPr>
          <p:cNvPr id="14339" name="Afbeelding 10"/>
          <p:cNvPicPr>
            <a:picLocks noChangeAspect="1"/>
          </p:cNvPicPr>
          <p:nvPr/>
        </p:nvPicPr>
        <p:blipFill>
          <a:blip r:embed="rId2" cstate="print"/>
          <a:srcRect/>
          <a:stretch>
            <a:fillRect/>
          </a:stretch>
        </p:blipFill>
        <p:spPr bwMode="auto">
          <a:xfrm>
            <a:off x="7020272" y="4509120"/>
            <a:ext cx="1882775" cy="2178050"/>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kstvak 6"/>
          <p:cNvSpPr txBox="1">
            <a:spLocks noChangeArrowheads="1"/>
          </p:cNvSpPr>
          <p:nvPr/>
        </p:nvSpPr>
        <p:spPr bwMode="auto">
          <a:xfrm>
            <a:off x="683569" y="620688"/>
            <a:ext cx="7776863" cy="3416320"/>
          </a:xfrm>
          <a:prstGeom prst="rect">
            <a:avLst/>
          </a:prstGeom>
          <a:noFill/>
          <a:ln w="9525">
            <a:noFill/>
            <a:miter lim="800000"/>
            <a:headEnd/>
            <a:tailEnd/>
          </a:ln>
        </p:spPr>
        <p:txBody>
          <a:bodyPr wrap="square">
            <a:spAutoFit/>
          </a:bodyPr>
          <a:lstStyle/>
          <a:p>
            <a:r>
              <a:rPr lang="nl-NL" sz="2400" b="1" dirty="0"/>
              <a:t>Romeinen 8</a:t>
            </a:r>
            <a:r>
              <a:rPr lang="nl-NL" sz="2400" b="1" dirty="0" smtClean="0"/>
              <a:t>: 14-16</a:t>
            </a:r>
            <a:endParaRPr lang="nl-NL" sz="2400" b="1" dirty="0"/>
          </a:p>
          <a:p>
            <a:r>
              <a:rPr lang="nl-NL" sz="2400" dirty="0"/>
              <a:t>14 Allen die door de Geest van God worden geleid, zijn kinderen van God. </a:t>
            </a:r>
            <a:endParaRPr lang="nl-NL" sz="2400" dirty="0" smtClean="0"/>
          </a:p>
          <a:p>
            <a:r>
              <a:rPr lang="nl-NL" sz="2400" dirty="0" smtClean="0"/>
              <a:t>15 </a:t>
            </a:r>
            <a:r>
              <a:rPr lang="nl-NL" sz="2400" dirty="0"/>
              <a:t>U hebt de Geest niet ontvangen om opnieuw als slaven in angst te leven, </a:t>
            </a:r>
            <a:endParaRPr lang="nl-NL" sz="2400" dirty="0" smtClean="0"/>
          </a:p>
          <a:p>
            <a:r>
              <a:rPr lang="nl-NL" sz="2400" dirty="0" smtClean="0"/>
              <a:t>u </a:t>
            </a:r>
            <a:r>
              <a:rPr lang="nl-NL" sz="2400" dirty="0"/>
              <a:t>hebt de Geest ontvangen om Gods kinderen te zijn, </a:t>
            </a:r>
            <a:endParaRPr lang="nl-NL" sz="2400" dirty="0" smtClean="0"/>
          </a:p>
          <a:p>
            <a:r>
              <a:rPr lang="nl-NL" sz="2400" dirty="0" smtClean="0"/>
              <a:t>en </a:t>
            </a:r>
            <a:r>
              <a:rPr lang="nl-NL" sz="2400" dirty="0"/>
              <a:t>om hem te kunnen aanroepen met </a:t>
            </a:r>
            <a:r>
              <a:rPr lang="ja-JP" altLang="nl-NL" sz="2400" dirty="0"/>
              <a:t>‘</a:t>
            </a:r>
            <a:r>
              <a:rPr lang="nl-NL" altLang="ja-JP" sz="2400" dirty="0" err="1"/>
              <a:t>Abba</a:t>
            </a:r>
            <a:r>
              <a:rPr lang="nl-NL" altLang="ja-JP" sz="2400" dirty="0"/>
              <a:t>, Vader</a:t>
            </a:r>
            <a:r>
              <a:rPr lang="ja-JP" altLang="nl-NL" sz="2400" dirty="0"/>
              <a:t>’</a:t>
            </a:r>
            <a:r>
              <a:rPr lang="nl-NL" altLang="ja-JP" sz="2400" dirty="0"/>
              <a:t>. </a:t>
            </a:r>
            <a:endParaRPr lang="nl-NL" altLang="ja-JP" sz="2400" dirty="0" smtClean="0"/>
          </a:p>
          <a:p>
            <a:r>
              <a:rPr lang="nl-NL" altLang="ja-JP" sz="2400" dirty="0" smtClean="0"/>
              <a:t>16 </a:t>
            </a:r>
            <a:r>
              <a:rPr lang="nl-NL" altLang="ja-JP" sz="2400" dirty="0"/>
              <a:t>De Geest zelf verzekert onze geest dat wij Gods kinderen zijn. </a:t>
            </a:r>
            <a:endParaRPr lang="nl-NL" sz="2400" b="1" dirty="0"/>
          </a:p>
        </p:txBody>
      </p:sp>
      <p:sp>
        <p:nvSpPr>
          <p:cNvPr id="10" name="Titel 1"/>
          <p:cNvSpPr txBox="1">
            <a:spLocks/>
          </p:cNvSpPr>
          <p:nvPr/>
        </p:nvSpPr>
        <p:spPr>
          <a:xfrm>
            <a:off x="3707904" y="5805264"/>
            <a:ext cx="3351213" cy="574675"/>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18 De Geest geeft</a:t>
            </a:r>
            <a:endParaRPr lang="nl-NL" sz="2800" b="1" dirty="0">
              <a:solidFill>
                <a:schemeClr val="accent5">
                  <a:lumMod val="75000"/>
                </a:schemeClr>
              </a:solidFill>
            </a:endParaRPr>
          </a:p>
        </p:txBody>
      </p:sp>
      <p:pic>
        <p:nvPicPr>
          <p:cNvPr id="15363" name="Afbeelding 1"/>
          <p:cNvPicPr>
            <a:picLocks noChangeAspect="1"/>
          </p:cNvPicPr>
          <p:nvPr/>
        </p:nvPicPr>
        <p:blipFill>
          <a:blip r:embed="rId2" cstate="print"/>
          <a:srcRect/>
          <a:stretch>
            <a:fillRect/>
          </a:stretch>
        </p:blipFill>
        <p:spPr bwMode="auto">
          <a:xfrm>
            <a:off x="7020272" y="4679950"/>
            <a:ext cx="1882775" cy="2178050"/>
          </a:xfrm>
          <a:prstGeom prst="rect">
            <a:avLst/>
          </a:prstGeom>
          <a:noFill/>
          <a:ln w="9525">
            <a:noFill/>
            <a:miter lim="800000"/>
            <a:headEnd/>
            <a:tailEnd/>
          </a:ln>
        </p:spPr>
      </p:pic>
      <p:pic>
        <p:nvPicPr>
          <p:cNvPr id="15364"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kstvak 6"/>
          <p:cNvSpPr txBox="1">
            <a:spLocks noChangeArrowheads="1"/>
          </p:cNvSpPr>
          <p:nvPr/>
        </p:nvSpPr>
        <p:spPr bwMode="auto">
          <a:xfrm>
            <a:off x="395536" y="332657"/>
            <a:ext cx="8391277" cy="4708981"/>
          </a:xfrm>
          <a:prstGeom prst="rect">
            <a:avLst/>
          </a:prstGeom>
          <a:noFill/>
          <a:ln w="9525">
            <a:noFill/>
            <a:miter lim="800000"/>
            <a:headEnd/>
            <a:tailEnd/>
          </a:ln>
        </p:spPr>
        <p:txBody>
          <a:bodyPr wrap="square">
            <a:spAutoFit/>
          </a:bodyPr>
          <a:lstStyle/>
          <a:p>
            <a:r>
              <a:rPr lang="nl-NL" sz="2000" b="1" dirty="0"/>
              <a:t>Handelingen 16: </a:t>
            </a:r>
            <a:r>
              <a:rPr lang="nl-NL" sz="2000" b="1" dirty="0" smtClean="0"/>
              <a:t>25-32</a:t>
            </a:r>
            <a:endParaRPr lang="nl-NL" sz="2000" b="1" dirty="0"/>
          </a:p>
          <a:p>
            <a:r>
              <a:rPr lang="nl-NL" sz="2000" dirty="0"/>
              <a:t>25 Om middernacht waren Paulus en </a:t>
            </a:r>
            <a:r>
              <a:rPr lang="nl-NL" sz="2000" dirty="0" err="1"/>
              <a:t>Silas</a:t>
            </a:r>
            <a:r>
              <a:rPr lang="nl-NL" sz="2000" dirty="0"/>
              <a:t> aan het bidden en zongen ze lofliederen voor God. De andere gevangenen luisterden aandachtig naar hen. 26 Plotseling deed zich een hevige aardschok voor, zodat de gevangenis op haar grondvesten trilde; alle deuren sprongen open en bij iedereen schoten de boeien los. 27 De gevangenbewaarder schrok wakker, en toen hij zag dat de deuren van de gevangenis openstonden, trok hij zijn zwaard om zelfmoord te plegen, want hij dacht dat de gevangenen ontsnapt waren. 28 Maar Paulus riep hem luidkeels toe: </a:t>
            </a:r>
            <a:r>
              <a:rPr lang="nl-NL" sz="2000" dirty="0" smtClean="0"/>
              <a:t>‘</a:t>
            </a:r>
            <a:r>
              <a:rPr lang="nl-NL" altLang="ja-JP" sz="2000" dirty="0" smtClean="0"/>
              <a:t>Doe </a:t>
            </a:r>
            <a:r>
              <a:rPr lang="nl-NL" altLang="ja-JP" sz="2000" dirty="0"/>
              <a:t>uzelf niets aan, we zijn immers nog allemaal hier</a:t>
            </a:r>
            <a:r>
              <a:rPr lang="nl-NL" altLang="ja-JP" sz="2000" dirty="0" smtClean="0"/>
              <a:t>!’</a:t>
            </a:r>
            <a:r>
              <a:rPr lang="nl-NL" sz="2000" dirty="0" smtClean="0"/>
              <a:t> 29 De bewaarder vroeg om een fakkel, rende naar binnen en viel bevend voor Paulus en </a:t>
            </a:r>
            <a:r>
              <a:rPr lang="nl-NL" sz="2000" dirty="0" err="1" smtClean="0"/>
              <a:t>Silas</a:t>
            </a:r>
            <a:r>
              <a:rPr lang="nl-NL" sz="2000" dirty="0" smtClean="0"/>
              <a:t> op de grond. 30 Hij bracht hen naar buiten en vroeg: </a:t>
            </a:r>
            <a:r>
              <a:rPr lang="nl-NL" sz="2000" dirty="0" smtClean="0"/>
              <a:t>‘</a:t>
            </a:r>
            <a:r>
              <a:rPr lang="nl-NL" altLang="ja-JP" sz="2000" dirty="0" smtClean="0"/>
              <a:t>Zegt u mij, heren, wat moet ik doen om gered te worden?</a:t>
            </a:r>
            <a:r>
              <a:rPr lang="nl-NL" altLang="ja-JP" sz="2000" dirty="0" smtClean="0"/>
              <a:t>’</a:t>
            </a:r>
            <a:r>
              <a:rPr lang="nl-NL" altLang="ja-JP" sz="2000" dirty="0" smtClean="0"/>
              <a:t> 31 Ze antwoordden: </a:t>
            </a:r>
            <a:r>
              <a:rPr lang="nl-NL" altLang="ja-JP" sz="2000" dirty="0" smtClean="0"/>
              <a:t>‘</a:t>
            </a:r>
            <a:r>
              <a:rPr lang="nl-NL" altLang="ja-JP" sz="2000" dirty="0" smtClean="0"/>
              <a:t>Geloof in de Heer Jezus en u zult gered worden, u en uw huisgenoten.</a:t>
            </a:r>
            <a:r>
              <a:rPr lang="nl-NL" altLang="ja-JP" sz="2000" dirty="0" smtClean="0"/>
              <a:t>’</a:t>
            </a:r>
            <a:r>
              <a:rPr lang="nl-NL" altLang="ja-JP" sz="2000" dirty="0" smtClean="0"/>
              <a:t> 32 En ze verkondigden het woord van de Heer aan hem en aan iedereen die bij hem woonde.</a:t>
            </a:r>
            <a:endParaRPr lang="nl-NL" altLang="ja-JP" sz="2000" dirty="0"/>
          </a:p>
        </p:txBody>
      </p:sp>
      <p:sp>
        <p:nvSpPr>
          <p:cNvPr id="9" name="Titel 1"/>
          <p:cNvSpPr txBox="1">
            <a:spLocks/>
          </p:cNvSpPr>
          <p:nvPr/>
        </p:nvSpPr>
        <p:spPr>
          <a:xfrm>
            <a:off x="3779912" y="5805264"/>
            <a:ext cx="3351213" cy="574675"/>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18 De Geest geeft</a:t>
            </a:r>
            <a:endParaRPr lang="nl-NL" sz="2800" b="1" dirty="0">
              <a:solidFill>
                <a:schemeClr val="accent5">
                  <a:lumMod val="75000"/>
                </a:schemeClr>
              </a:solidFill>
            </a:endParaRPr>
          </a:p>
        </p:txBody>
      </p:sp>
      <p:pic>
        <p:nvPicPr>
          <p:cNvPr id="16387" name="Afbeelding 10"/>
          <p:cNvPicPr>
            <a:picLocks noChangeAspect="1"/>
          </p:cNvPicPr>
          <p:nvPr/>
        </p:nvPicPr>
        <p:blipFill>
          <a:blip r:embed="rId2" cstate="print"/>
          <a:srcRect/>
          <a:stretch>
            <a:fillRect/>
          </a:stretch>
        </p:blipFill>
        <p:spPr bwMode="auto">
          <a:xfrm>
            <a:off x="7092280" y="4679950"/>
            <a:ext cx="1882775" cy="2178050"/>
          </a:xfrm>
          <a:prstGeom prst="rect">
            <a:avLst/>
          </a:prstGeom>
          <a:noFill/>
          <a:ln w="9525">
            <a:noFill/>
            <a:miter lim="800000"/>
            <a:headEnd/>
            <a:tailEnd/>
          </a:ln>
        </p:spPr>
      </p:pic>
      <p:pic>
        <p:nvPicPr>
          <p:cNvPr id="16388" name="Afbeelding 5"/>
          <p:cNvPicPr>
            <a:picLocks noChangeAspect="1"/>
          </p:cNvPicPr>
          <p:nvPr/>
        </p:nvPicPr>
        <p:blipFill>
          <a:blip r:embed="rId3" cstate="print"/>
          <a:srcRect/>
          <a:stretch>
            <a:fillRect/>
          </a:stretch>
        </p:blipFill>
        <p:spPr bwMode="auto">
          <a:xfrm>
            <a:off x="179389" y="5085058"/>
            <a:ext cx="1080244" cy="165229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kstvak 6"/>
          <p:cNvSpPr txBox="1">
            <a:spLocks noChangeArrowheads="1"/>
          </p:cNvSpPr>
          <p:nvPr/>
        </p:nvSpPr>
        <p:spPr bwMode="auto">
          <a:xfrm>
            <a:off x="539552" y="620688"/>
            <a:ext cx="8064895" cy="2308324"/>
          </a:xfrm>
          <a:prstGeom prst="rect">
            <a:avLst/>
          </a:prstGeom>
          <a:noFill/>
          <a:ln w="9525">
            <a:noFill/>
            <a:miter lim="800000"/>
            <a:headEnd/>
            <a:tailEnd/>
          </a:ln>
        </p:spPr>
        <p:txBody>
          <a:bodyPr wrap="square">
            <a:spAutoFit/>
          </a:bodyPr>
          <a:lstStyle/>
          <a:p>
            <a:r>
              <a:rPr lang="nl-NL" sz="2400" b="1" dirty="0" smtClean="0"/>
              <a:t>Matteüs 17: 20</a:t>
            </a:r>
            <a:endParaRPr lang="nl-NL" sz="2400" b="1" dirty="0"/>
          </a:p>
          <a:p>
            <a:r>
              <a:rPr lang="nl-NL" altLang="ja-JP" sz="2400" dirty="0" smtClean="0"/>
              <a:t>Ik verzeker jullie: als jullie geloof hebben als een mosterdzaadje, dan zullen jullie tegen die berg zeggen: </a:t>
            </a:r>
          </a:p>
          <a:p>
            <a:r>
              <a:rPr lang="nl-NL" altLang="ja-JP" sz="2400" dirty="0" smtClean="0"/>
              <a:t>“Verplaats je van hier naar daar!” </a:t>
            </a:r>
          </a:p>
          <a:p>
            <a:r>
              <a:rPr lang="nl-NL" altLang="ja-JP" sz="2400" dirty="0" smtClean="0"/>
              <a:t>en dan zal hij zich verplaatsen. </a:t>
            </a:r>
          </a:p>
          <a:p>
            <a:r>
              <a:rPr lang="nl-NL" altLang="ja-JP" sz="2400" dirty="0" smtClean="0"/>
              <a:t>Niets zal voor jullie onmogelijk zijn.’</a:t>
            </a:r>
            <a:endParaRPr lang="nl-NL" sz="2400" b="1" dirty="0"/>
          </a:p>
        </p:txBody>
      </p:sp>
      <p:sp>
        <p:nvSpPr>
          <p:cNvPr id="10" name="Titel 1"/>
          <p:cNvSpPr txBox="1">
            <a:spLocks/>
          </p:cNvSpPr>
          <p:nvPr/>
        </p:nvSpPr>
        <p:spPr>
          <a:xfrm>
            <a:off x="3707904" y="5805264"/>
            <a:ext cx="3351213" cy="574675"/>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18 De Geest geeft</a:t>
            </a:r>
            <a:endParaRPr lang="nl-NL" sz="2800" b="1" dirty="0">
              <a:solidFill>
                <a:schemeClr val="accent5">
                  <a:lumMod val="75000"/>
                </a:schemeClr>
              </a:solidFill>
            </a:endParaRPr>
          </a:p>
        </p:txBody>
      </p:sp>
      <p:pic>
        <p:nvPicPr>
          <p:cNvPr id="15363" name="Afbeelding 1"/>
          <p:cNvPicPr>
            <a:picLocks noChangeAspect="1"/>
          </p:cNvPicPr>
          <p:nvPr/>
        </p:nvPicPr>
        <p:blipFill>
          <a:blip r:embed="rId2" cstate="print"/>
          <a:srcRect/>
          <a:stretch>
            <a:fillRect/>
          </a:stretch>
        </p:blipFill>
        <p:spPr bwMode="auto">
          <a:xfrm>
            <a:off x="7020272" y="4679950"/>
            <a:ext cx="1882775" cy="2178050"/>
          </a:xfrm>
          <a:prstGeom prst="rect">
            <a:avLst/>
          </a:prstGeom>
          <a:noFill/>
          <a:ln w="9525">
            <a:noFill/>
            <a:miter lim="800000"/>
            <a:headEnd/>
            <a:tailEnd/>
          </a:ln>
        </p:spPr>
      </p:pic>
      <p:pic>
        <p:nvPicPr>
          <p:cNvPr id="15364"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11560" y="1844824"/>
            <a:ext cx="7920879" cy="707886"/>
          </a:xfrm>
          <a:prstGeom prst="rect">
            <a:avLst/>
          </a:prstGeom>
          <a:noFill/>
          <a:ln w="9525">
            <a:noFill/>
            <a:miter lim="800000"/>
            <a:headEnd/>
            <a:tailEnd/>
          </a:ln>
        </p:spPr>
        <p:txBody>
          <a:bodyPr wrap="square">
            <a:spAutoFit/>
          </a:bodyPr>
          <a:lstStyle/>
          <a:p>
            <a:pPr algn="ctr"/>
            <a:r>
              <a:rPr lang="nl-NL" sz="4000" b="1" dirty="0" smtClean="0"/>
              <a:t>Bijzondere cadeaus</a:t>
            </a:r>
            <a:endParaRPr lang="nl-NL" sz="4000" b="1" dirty="0"/>
          </a:p>
        </p:txBody>
      </p:sp>
      <p:sp>
        <p:nvSpPr>
          <p:cNvPr id="9" name="Titel 1"/>
          <p:cNvSpPr txBox="1">
            <a:spLocks/>
          </p:cNvSpPr>
          <p:nvPr/>
        </p:nvSpPr>
        <p:spPr>
          <a:xfrm>
            <a:off x="3707904" y="5661248"/>
            <a:ext cx="3351213" cy="574675"/>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18 De Geest geeft</a:t>
            </a:r>
            <a:endParaRPr lang="nl-NL" sz="2800" b="1" dirty="0">
              <a:solidFill>
                <a:schemeClr val="accent5">
                  <a:lumMod val="75000"/>
                </a:schemeClr>
              </a:solidFill>
            </a:endParaRPr>
          </a:p>
        </p:txBody>
      </p:sp>
      <p:pic>
        <p:nvPicPr>
          <p:cNvPr id="14339" name="Afbeelding 10"/>
          <p:cNvPicPr>
            <a:picLocks noChangeAspect="1"/>
          </p:cNvPicPr>
          <p:nvPr/>
        </p:nvPicPr>
        <p:blipFill>
          <a:blip r:embed="rId2" cstate="print"/>
          <a:srcRect/>
          <a:stretch>
            <a:fillRect/>
          </a:stretch>
        </p:blipFill>
        <p:spPr bwMode="auto">
          <a:xfrm>
            <a:off x="7020272" y="4509120"/>
            <a:ext cx="1882775" cy="2178050"/>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kstvak 6"/>
          <p:cNvSpPr txBox="1">
            <a:spLocks noChangeArrowheads="1"/>
          </p:cNvSpPr>
          <p:nvPr/>
        </p:nvSpPr>
        <p:spPr bwMode="auto">
          <a:xfrm>
            <a:off x="539552" y="476672"/>
            <a:ext cx="8247261" cy="2862322"/>
          </a:xfrm>
          <a:prstGeom prst="rect">
            <a:avLst/>
          </a:prstGeom>
          <a:noFill/>
          <a:ln w="9525">
            <a:noFill/>
            <a:miter lim="800000"/>
            <a:headEnd/>
            <a:tailEnd/>
          </a:ln>
        </p:spPr>
        <p:txBody>
          <a:bodyPr wrap="square">
            <a:spAutoFit/>
          </a:bodyPr>
          <a:lstStyle/>
          <a:p>
            <a:r>
              <a:rPr lang="nl-NL" sz="2000" b="1" dirty="0"/>
              <a:t>1 Korintiërs </a:t>
            </a:r>
            <a:r>
              <a:rPr lang="nl-NL" sz="2000" b="1" dirty="0" smtClean="0"/>
              <a:t>12: 8-11</a:t>
            </a:r>
            <a:endParaRPr lang="nl-NL" sz="2000" b="1" dirty="0"/>
          </a:p>
          <a:p>
            <a:r>
              <a:rPr lang="nl-NL" sz="2000" dirty="0"/>
              <a:t>8 Aan de een wordt door de Geest het verkondigen van wijsheid geschonken, aan de ander door diezelfde Geest het overdragen van kennis; 9 de een ontvangt van de Geest een groot geloof, de ander de gave om te genezen. 10 En weer anderen de kracht om wonderen te verrichten, om te profeteren, om te onderscheiden wat wel en wat niet van de Geest afkomstig is, om in klanktaal te spreken of om uit te leggen wat daar de betekenis van is. 11 Al deze gaven worden geschonken door een en dezelfde Geest, die ze aan iedereen afzonderlijk toebedeelt zoals hij wil.</a:t>
            </a:r>
            <a:endParaRPr lang="nl-NL" sz="2000" b="1" dirty="0"/>
          </a:p>
        </p:txBody>
      </p:sp>
      <p:sp>
        <p:nvSpPr>
          <p:cNvPr id="9" name="Titel 1"/>
          <p:cNvSpPr txBox="1">
            <a:spLocks/>
          </p:cNvSpPr>
          <p:nvPr/>
        </p:nvSpPr>
        <p:spPr>
          <a:xfrm>
            <a:off x="3851920" y="5805264"/>
            <a:ext cx="3351213" cy="574675"/>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18 De Geest geeft</a:t>
            </a:r>
            <a:endParaRPr lang="nl-NL" sz="2800" b="1" dirty="0">
              <a:solidFill>
                <a:schemeClr val="accent5">
                  <a:lumMod val="75000"/>
                </a:schemeClr>
              </a:solidFill>
            </a:endParaRPr>
          </a:p>
        </p:txBody>
      </p:sp>
      <p:pic>
        <p:nvPicPr>
          <p:cNvPr id="18435" name="Afbeelding 10"/>
          <p:cNvPicPr>
            <a:picLocks noChangeAspect="1"/>
          </p:cNvPicPr>
          <p:nvPr/>
        </p:nvPicPr>
        <p:blipFill>
          <a:blip r:embed="rId2" cstate="print"/>
          <a:srcRect/>
          <a:stretch>
            <a:fillRect/>
          </a:stretch>
        </p:blipFill>
        <p:spPr bwMode="auto">
          <a:xfrm>
            <a:off x="7092280" y="4679950"/>
            <a:ext cx="1882775" cy="2178050"/>
          </a:xfrm>
          <a:prstGeom prst="rect">
            <a:avLst/>
          </a:prstGeom>
          <a:noFill/>
          <a:ln w="9525">
            <a:noFill/>
            <a:miter lim="800000"/>
            <a:headEnd/>
            <a:tailEnd/>
          </a:ln>
        </p:spPr>
      </p:pic>
      <p:pic>
        <p:nvPicPr>
          <p:cNvPr id="18436"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328</TotalTime>
  <Words>645</Words>
  <Application>Microsoft Office PowerPoint</Application>
  <PresentationFormat>Diavoorstelling (4:3)</PresentationFormat>
  <Paragraphs>39</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Calibri</vt:lpstr>
      <vt:lpstr>MS PGothic</vt:lpstr>
      <vt:lpstr>Arial</vt:lpstr>
      <vt:lpstr>Kantoorthema</vt:lpstr>
      <vt:lpstr>Dia 1</vt:lpstr>
      <vt:lpstr>Dia 2</vt:lpstr>
      <vt:lpstr>Dia 3</vt:lpstr>
      <vt:lpstr>Dia 4</vt:lpstr>
      <vt:lpstr>Dia 5</vt:lpstr>
      <vt:lpstr>Dia 6</vt:lpstr>
      <vt:lpstr>Dia 7</vt:lpstr>
      <vt:lpstr>Dia 8</vt:lpstr>
      <vt:lpstr>Dia 9</vt:lpstr>
      <vt:lpstr>Dia 10</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De vader schept</dc:title>
  <dc:creator>José Korsaan</dc:creator>
  <cp:lastModifiedBy>Ingrid Plantinga</cp:lastModifiedBy>
  <cp:revision>48</cp:revision>
  <dcterms:created xsi:type="dcterms:W3CDTF">2013-01-24T09:53:58Z</dcterms:created>
  <dcterms:modified xsi:type="dcterms:W3CDTF">2014-04-14T12:04:56Z</dcterms:modified>
</cp:coreProperties>
</file>