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7" r:id="rId5"/>
    <p:sldId id="258" r:id="rId6"/>
    <p:sldId id="269" r:id="rId7"/>
    <p:sldId id="259" r:id="rId8"/>
    <p:sldId id="260" r:id="rId9"/>
    <p:sldId id="261" r:id="rId10"/>
    <p:sldId id="270" r:id="rId11"/>
    <p:sldId id="262" r:id="rId12"/>
    <p:sldId id="271" r:id="rId13"/>
    <p:sldId id="265" r:id="rId1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A7F57A60-935C-4A98-8CC4-1E694F731645}"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1576D79-0DF3-4DED-83FC-5733D4028E16}"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CC547FF-FB59-4AB7-82D0-AB12613416CA}"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D628574-C92C-4208-B391-3BBA7DFDF47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43521A2-739D-40F9-853A-FEBD00ECB88F}"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DC22E9A-5A52-4261-8A7C-712AE86D0A37}"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4C0B8C8-C558-4AFA-B5D9-A845F9ABE277}"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51B1F53-CAA8-495C-B848-5DDE0E0BDC2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F7092B1C-0C3F-486D-AF7D-CAA0267D218E}"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D8DEAEE-47BC-4230-A0B9-D616C05772AE}"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E217FE4D-8F6E-4F05-880C-11735C8AFE18}"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DA4A280-7E74-472B-BDE9-4F0D845ED6B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9E548967-A223-42E8-81FC-6057DCD106B0}" type="datetimeFigureOut">
              <a:rPr lang="nl-NL"/>
              <a:pPr>
                <a:defRPr/>
              </a:pPr>
              <a:t>26-5-2014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43DA9C04-17A4-474F-A91E-76F002E0503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E17704A9-C8FB-4145-8C4C-1BFB90F22FE3}" type="datetimeFigureOut">
              <a:rPr lang="nl-NL"/>
              <a:pPr>
                <a:defRPr/>
              </a:pPr>
              <a:t>26-5-2014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E094C046-B879-4E44-8EED-75FDDFB0B378}"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0393015-ABC4-4642-8740-245BAE5FC3B4}" type="datetimeFigureOut">
              <a:rPr lang="nl-NL"/>
              <a:pPr>
                <a:defRPr/>
              </a:pPr>
              <a:t>26-5-2014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A020C374-F5C5-4774-B76F-F9CBB094EBF5}"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59D7C39-711F-42CF-89E9-9FF8C23A6B3B}"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630CE76D-43DE-43F6-9D09-2592DBF11F02}"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B1A16EA-D5BC-461E-876F-EFF37A978982}"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99129E2C-7C75-460C-AD4B-970F1EB373D1}"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E1CB71A-244A-4716-BF04-2D704D065F20}" type="datetimeFigureOut">
              <a:rPr lang="nl-NL"/>
              <a:pPr>
                <a:defRPr/>
              </a:pPr>
              <a:t>26-5-2014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4C94D62-CF3E-480C-B566-8FF33244B2B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467544" y="333375"/>
            <a:ext cx="8136904"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17 – Wat als </a:t>
            </a:r>
            <a:r>
              <a:rPr lang="nl-NL" sz="2800" b="1" dirty="0">
                <a:solidFill>
                  <a:schemeClr val="accent2">
                    <a:lumMod val="75000"/>
                  </a:schemeClr>
                </a:solidFill>
                <a:latin typeface="+mn-lt"/>
                <a:cs typeface="+mn-cs"/>
              </a:rPr>
              <a:t>christenen tegenvallen?</a:t>
            </a:r>
            <a:endParaRPr lang="nl-NL" sz="2800" b="1" dirty="0">
              <a:solidFill>
                <a:schemeClr val="accent2">
                  <a:lumMod val="75000"/>
                </a:schemeClr>
              </a:solidFill>
              <a:latin typeface="+mn-lt"/>
              <a:cs typeface="+mn-cs"/>
            </a:endParaRPr>
          </a:p>
        </p:txBody>
      </p:sp>
      <p:pic>
        <p:nvPicPr>
          <p:cNvPr id="2053" name="Picture 5"/>
          <p:cNvPicPr>
            <a:picLocks noChangeAspect="1" noChangeArrowheads="1"/>
          </p:cNvPicPr>
          <p:nvPr/>
        </p:nvPicPr>
        <p:blipFill>
          <a:blip r:embed="rId3" cstate="print"/>
          <a:srcRect/>
          <a:stretch>
            <a:fillRect/>
          </a:stretch>
        </p:blipFill>
        <p:spPr bwMode="auto">
          <a:xfrm>
            <a:off x="1763688" y="1340768"/>
            <a:ext cx="5688632" cy="42676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2843808" y="2168586"/>
            <a:ext cx="3528392" cy="2647042"/>
          </a:xfrm>
          <a:prstGeom prst="rect">
            <a:avLst/>
          </a:prstGeom>
          <a:noFill/>
          <a:ln w="9525">
            <a:noFill/>
            <a:miter lim="800000"/>
            <a:headEnd/>
            <a:tailEnd/>
          </a:ln>
        </p:spPr>
      </p:pic>
      <p:sp>
        <p:nvSpPr>
          <p:cNvPr id="9" name="Tekstvak 8"/>
          <p:cNvSpPr txBox="1"/>
          <p:nvPr/>
        </p:nvSpPr>
        <p:spPr>
          <a:xfrm>
            <a:off x="611560" y="908720"/>
            <a:ext cx="7920880" cy="707886"/>
          </a:xfrm>
          <a:prstGeom prst="rect">
            <a:avLst/>
          </a:prstGeom>
          <a:noFill/>
        </p:spPr>
        <p:txBody>
          <a:bodyPr wrap="square" rtlCol="0">
            <a:spAutoFit/>
          </a:bodyPr>
          <a:lstStyle/>
          <a:p>
            <a:pPr algn="ctr"/>
            <a:r>
              <a:rPr lang="nl-NL" sz="4000" b="1" dirty="0" smtClean="0"/>
              <a:t>Waarin zijn kerkmensen anders?</a:t>
            </a:r>
            <a:endParaRPr lang="nl-NL" sz="4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p:cNvSpPr>
            <a:spLocks noGrp="1"/>
          </p:cNvSpPr>
          <p:nvPr>
            <p:ph idx="1"/>
          </p:nvPr>
        </p:nvSpPr>
        <p:spPr>
          <a:xfrm>
            <a:off x="539552" y="548680"/>
            <a:ext cx="7992887" cy="4248745"/>
          </a:xfrm>
        </p:spPr>
        <p:txBody>
          <a:bodyPr/>
          <a:lstStyle/>
          <a:p>
            <a:pPr marL="0" indent="0">
              <a:buFont typeface="Arial" charset="0"/>
              <a:buNone/>
            </a:pPr>
            <a:r>
              <a:rPr lang="nl-NL" sz="2400" b="1" dirty="0" smtClean="0"/>
              <a:t>Matteüs </a:t>
            </a:r>
            <a:r>
              <a:rPr lang="nl-NL" sz="2400" b="1" dirty="0" smtClean="0"/>
              <a:t>9: 12 en13</a:t>
            </a:r>
            <a:endParaRPr lang="nl-NL" sz="2400" b="1" dirty="0" smtClean="0"/>
          </a:p>
          <a:p>
            <a:pPr marL="0" indent="0">
              <a:buFont typeface="Arial" charset="0"/>
              <a:buNone/>
            </a:pPr>
            <a:r>
              <a:rPr lang="nl-NL" sz="2400" dirty="0" smtClean="0"/>
              <a:t>12 Hij hoorde dit en gaf als antwoord: ‘Gezonde mensen hebben geen dokter nodig, maar zieken wel. </a:t>
            </a:r>
            <a:endParaRPr lang="nl-NL" sz="2400" dirty="0" smtClean="0"/>
          </a:p>
          <a:p>
            <a:pPr marL="0" indent="0">
              <a:buFont typeface="Arial" charset="0"/>
              <a:buNone/>
            </a:pPr>
            <a:r>
              <a:rPr lang="nl-NL" sz="2400" dirty="0" smtClean="0"/>
              <a:t>13 </a:t>
            </a:r>
            <a:r>
              <a:rPr lang="nl-NL" sz="2400" dirty="0" smtClean="0"/>
              <a:t>Overdenk eens goed wat dit wil zeggen: “Barmhartigheid wil ik, geen offers.” </a:t>
            </a:r>
            <a:endParaRPr lang="nl-NL" sz="2400" dirty="0" smtClean="0"/>
          </a:p>
          <a:p>
            <a:pPr marL="0" indent="0">
              <a:buFont typeface="Arial" charset="0"/>
              <a:buNone/>
            </a:pPr>
            <a:r>
              <a:rPr lang="nl-NL" sz="2400" dirty="0" smtClean="0"/>
              <a:t>Ik </a:t>
            </a:r>
            <a:r>
              <a:rPr lang="nl-NL" sz="2400" dirty="0" smtClean="0"/>
              <a:t>ben niet gekomen om rechtvaardigen te roepen, maar zondaars.’ </a:t>
            </a:r>
            <a:br>
              <a:rPr lang="nl-NL" sz="2400" dirty="0" smtClean="0"/>
            </a:br>
            <a:endParaRPr lang="nl-NL" sz="2400" b="1" dirty="0" smtClean="0"/>
          </a:p>
        </p:txBody>
      </p:sp>
      <p:grpSp>
        <p:nvGrpSpPr>
          <p:cNvPr id="8195" name="Groep 3"/>
          <p:cNvGrpSpPr>
            <a:grpSpLocks/>
          </p:cNvGrpSpPr>
          <p:nvPr/>
        </p:nvGrpSpPr>
        <p:grpSpPr bwMode="auto">
          <a:xfrm>
            <a:off x="0" y="4725143"/>
            <a:ext cx="1908175" cy="1988394"/>
            <a:chOff x="0" y="4725243"/>
            <a:chExt cx="1907704" cy="1988741"/>
          </a:xfrm>
        </p:grpSpPr>
        <p:pic>
          <p:nvPicPr>
            <p:cNvPr id="819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2843808" y="2168586"/>
            <a:ext cx="3528392" cy="2647042"/>
          </a:xfrm>
          <a:prstGeom prst="rect">
            <a:avLst/>
          </a:prstGeom>
          <a:noFill/>
          <a:ln w="9525">
            <a:noFill/>
            <a:miter lim="800000"/>
            <a:headEnd/>
            <a:tailEnd/>
          </a:ln>
        </p:spPr>
      </p:pic>
      <p:sp>
        <p:nvSpPr>
          <p:cNvPr id="9" name="Tekstvak 8"/>
          <p:cNvSpPr txBox="1"/>
          <p:nvPr/>
        </p:nvSpPr>
        <p:spPr>
          <a:xfrm>
            <a:off x="611560" y="908720"/>
            <a:ext cx="7920880" cy="707886"/>
          </a:xfrm>
          <a:prstGeom prst="rect">
            <a:avLst/>
          </a:prstGeom>
          <a:noFill/>
        </p:spPr>
        <p:txBody>
          <a:bodyPr wrap="square" rtlCol="0">
            <a:spAutoFit/>
          </a:bodyPr>
          <a:lstStyle/>
          <a:p>
            <a:pPr algn="ctr"/>
            <a:r>
              <a:rPr lang="nl-NL" sz="4000" b="1" dirty="0" smtClean="0"/>
              <a:t>Stimulans</a:t>
            </a:r>
            <a:endParaRPr lang="nl-NL" sz="4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260648"/>
            <a:ext cx="8568952" cy="5616277"/>
          </a:xfrm>
        </p:spPr>
        <p:txBody>
          <a:bodyPr rtlCol="0">
            <a:noAutofit/>
          </a:bodyPr>
          <a:lstStyle/>
          <a:p>
            <a:pPr marL="0" indent="0" fontAlgn="auto">
              <a:spcAft>
                <a:spcPts val="0"/>
              </a:spcAft>
              <a:buFont typeface="Arial" pitchFamily="34" charset="0"/>
              <a:buNone/>
              <a:defRPr/>
            </a:pPr>
            <a:r>
              <a:rPr lang="nl-NL" sz="2000" b="1" dirty="0" smtClean="0"/>
              <a:t>Jesaja </a:t>
            </a:r>
            <a:r>
              <a:rPr lang="nl-NL" sz="2000" b="1" dirty="0" smtClean="0"/>
              <a:t>58:2-8</a:t>
            </a:r>
            <a:endParaRPr lang="nl-NL" sz="2000" b="1" dirty="0" smtClean="0"/>
          </a:p>
          <a:p>
            <a:pPr marL="0" indent="0" fontAlgn="auto">
              <a:spcAft>
                <a:spcPts val="0"/>
              </a:spcAft>
              <a:buNone/>
              <a:defRPr/>
            </a:pPr>
            <a:r>
              <a:rPr lang="nl-NL" sz="2000" dirty="0" smtClean="0"/>
              <a:t>2 Zeker, ze zoeken mij dag aan dag, vol verlangen om te ontdekken wat ik wil, zoals een vreemd volk dat rechtvaardig leeft en het recht van zijn goden niet verzaakt. En ze vragen naar mijn rechtvaardige voorschriften en verlangen naar Gods nabijheid. 3 ‘Waarom ziet u niet dat wij vasten, en merkt u niet op dat wij ons onthouden?’ Omdat jullie op je vastendagen nog handeldrijven en jullie arbeiders afbeulen, 4 omdat jullie onder het vasten strijden en ruziën en vol vuur met elkaar op de vuist gaan. Als je op die manier vast, wordt je stem niet gehoord in de hemel. 5 Zou dat het vasten zijn dat ik verkies? Is dat een dag van onthouding: dat iemand het hoofd buigt als een riet en zich met een rouwkleed neerlegt in het stof? </a:t>
            </a:r>
            <a:r>
              <a:rPr lang="nl-NL" sz="2000" dirty="0" smtClean="0"/>
              <a:t>Noemen jullie dat soms vasten, is dat een dag die de HEER behaagt? 6 Is dit niet het vasten dat ik verkies: misdadige ketenen losmaken, de banden van het juk ontbinden, de verdrukten bevrijden, en ieder juk breken? 7 Is het niet: je brood delen met de hongerige, onderdak bieden aan armen zonder huis, iemand kleden die naakt rondloopt, je bekommeren om je medemensen? 8 Dan breekt je licht door als de dageraad, je zult voorspoedig herstellen. Je gerechtigheid gaat voor je uit, de majesteit van de HEER vormt je achterhoede. </a:t>
            </a:r>
          </a:p>
          <a:p>
            <a:pPr marL="0" indent="0" fontAlgn="auto">
              <a:spcAft>
                <a:spcPts val="0"/>
              </a:spcAft>
              <a:buFont typeface="Arial" pitchFamily="34" charset="0"/>
              <a:buNone/>
              <a:defRPr/>
            </a:pPr>
            <a:endParaRPr lang="nl-NL" sz="1800" dirty="0" smtClean="0"/>
          </a:p>
          <a:p>
            <a:pPr fontAlgn="auto">
              <a:spcAft>
                <a:spcPts val="0"/>
              </a:spcAft>
              <a:buFont typeface="Arial" pitchFamily="34" charset="0"/>
              <a:buNone/>
              <a:defRPr/>
            </a:pPr>
            <a:r>
              <a:rPr lang="nl-NL" sz="1800" dirty="0" smtClean="0"/>
              <a:t/>
            </a:r>
            <a:br>
              <a:rPr lang="nl-NL" sz="1800" dirty="0" smtClean="0"/>
            </a:br>
            <a:r>
              <a:rPr lang="nl-NL" sz="1800" dirty="0" smtClean="0"/>
              <a:t/>
            </a:r>
            <a:br>
              <a:rPr lang="nl-NL" sz="1800" dirty="0" smtClean="0"/>
            </a:br>
            <a:endParaRPr lang="nl-NL" sz="18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
        <p:nvSpPr>
          <p:cNvPr id="9" name="Tekstvak 8"/>
          <p:cNvSpPr txBox="1"/>
          <p:nvPr/>
        </p:nvSpPr>
        <p:spPr>
          <a:xfrm>
            <a:off x="611560" y="908720"/>
            <a:ext cx="7920880" cy="1938992"/>
          </a:xfrm>
          <a:prstGeom prst="rect">
            <a:avLst/>
          </a:prstGeom>
          <a:noFill/>
        </p:spPr>
        <p:txBody>
          <a:bodyPr wrap="square" rtlCol="0">
            <a:spAutoFit/>
          </a:bodyPr>
          <a:lstStyle/>
          <a:p>
            <a:r>
              <a:rPr lang="nl-NL" sz="2400" b="1" dirty="0" smtClean="0"/>
              <a:t>Wat doe ik hier vandaag?</a:t>
            </a:r>
          </a:p>
          <a:p>
            <a:endParaRPr lang="nl-NL" sz="2400" dirty="0"/>
          </a:p>
          <a:p>
            <a:pPr>
              <a:buFont typeface="Arial" pitchFamily="34" charset="0"/>
              <a:buChar char="•"/>
            </a:pPr>
            <a:r>
              <a:rPr lang="nl-NL" sz="2400" dirty="0" smtClean="0"/>
              <a:t> Christenen zijn geen heilige boontjes. Ze maken fouten, soms grove fouten… Ik leer vandaag hoe ik daarmee om kan gaan. </a:t>
            </a:r>
          </a:p>
          <a:p>
            <a:pPr>
              <a:buFont typeface="Arial" pitchFamily="34" charset="0"/>
              <a:buChar char="•"/>
            </a:pPr>
            <a:r>
              <a:rPr lang="nl-NL" sz="2400" dirty="0"/>
              <a:t> </a:t>
            </a:r>
            <a:r>
              <a:rPr lang="nl-NL" sz="2400" dirty="0" smtClean="0"/>
              <a:t>Ik ontdek waarin christenen anders zijn dan niet-christenen.</a:t>
            </a:r>
            <a:endParaRPr lang="nl-N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2843808" y="2168586"/>
            <a:ext cx="3528392" cy="2647042"/>
          </a:xfrm>
          <a:prstGeom prst="rect">
            <a:avLst/>
          </a:prstGeom>
          <a:noFill/>
          <a:ln w="9525">
            <a:noFill/>
            <a:miter lim="800000"/>
            <a:headEnd/>
            <a:tailEnd/>
          </a:ln>
        </p:spPr>
      </p:pic>
      <p:sp>
        <p:nvSpPr>
          <p:cNvPr id="9" name="Tekstvak 8"/>
          <p:cNvSpPr txBox="1"/>
          <p:nvPr/>
        </p:nvSpPr>
        <p:spPr>
          <a:xfrm>
            <a:off x="611560" y="908720"/>
            <a:ext cx="7920880" cy="707886"/>
          </a:xfrm>
          <a:prstGeom prst="rect">
            <a:avLst/>
          </a:prstGeom>
          <a:noFill/>
        </p:spPr>
        <p:txBody>
          <a:bodyPr wrap="square" rtlCol="0">
            <a:spAutoFit/>
          </a:bodyPr>
          <a:lstStyle/>
          <a:p>
            <a:pPr algn="ctr"/>
            <a:r>
              <a:rPr lang="nl-NL" sz="4000" b="1" dirty="0" smtClean="0"/>
              <a:t>Shocking</a:t>
            </a:r>
            <a:endParaRPr lang="nl-NL"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51520" y="260648"/>
            <a:ext cx="8640960" cy="5976640"/>
          </a:xfrm>
        </p:spPr>
        <p:txBody>
          <a:bodyPr rtlCol="0">
            <a:noAutofit/>
          </a:bodyPr>
          <a:lstStyle/>
          <a:p>
            <a:pPr marL="0" indent="0" fontAlgn="auto">
              <a:spcAft>
                <a:spcPts val="0"/>
              </a:spcAft>
              <a:buFont typeface="Arial" pitchFamily="34" charset="0"/>
              <a:buNone/>
              <a:tabLst>
                <a:tab pos="0" algn="l"/>
              </a:tabLst>
              <a:defRPr/>
            </a:pPr>
            <a:r>
              <a:rPr lang="nl-NL" sz="2000" b="1" dirty="0" smtClean="0"/>
              <a:t>1 Korintiërs </a:t>
            </a:r>
            <a:r>
              <a:rPr lang="nl-NL" sz="2000" b="1" dirty="0" smtClean="0"/>
              <a:t>5</a:t>
            </a:r>
            <a:endParaRPr lang="nl-NL" sz="2000" b="1" dirty="0" smtClean="0"/>
          </a:p>
          <a:p>
            <a:pPr marL="0" indent="0" fontAlgn="auto">
              <a:spcAft>
                <a:spcPts val="0"/>
              </a:spcAft>
              <a:buFont typeface="Arial" pitchFamily="34" charset="0"/>
              <a:buNone/>
              <a:tabLst>
                <a:tab pos="0" algn="l"/>
                <a:tab pos="90488" algn="l"/>
              </a:tabLst>
              <a:defRPr/>
            </a:pPr>
            <a:r>
              <a:rPr lang="nl-NL" sz="2000" dirty="0" smtClean="0"/>
              <a:t>1 Het is algemeen bekend dat er een geval van ontucht bij u is dat zelfs bij de heidenen niet voorkomt: er is iemand die met de vrouw van zijn vader leeft. 2 En u blijft maar trots op uzelf. Zou u niet eerder geschokt en bedroefd moeten zijn en degene die dit doet uit uw midden moeten verwijderen? 3-4 Wat mijzelf betreft, in persoon ben ik afwezig, maar in de geest ben ik aanwezig; en alsof ik bij u was, heb ik in de naam van onze Heer Jezus de man die dit doet al veroordeeld. Wanneer u en ik dus in de geest bij elkaar zijn, en de kracht van onze Heer Jezus bij ons is, 5 moet u die persoon aan Satan uitleveren. </a:t>
            </a:r>
            <a:r>
              <a:rPr lang="nl-NL" sz="2000" dirty="0" smtClean="0"/>
              <a:t>Dan gaat zijn huidige bestaan verloren, opdat hij zal worden gered op de dag van de Heer. 6 U hebt geen enkele reden om zo zelfvoldaan te zijn. Weet u niet dat al een beetje desem het hele deeg zuur maakt? 7 Doe de oude desem weg en wees als nieuw deeg. U bent immers als ongedesemd brood omdat ons </a:t>
            </a:r>
            <a:r>
              <a:rPr lang="nl-NL" sz="2000" dirty="0" err="1" smtClean="0"/>
              <a:t>pesachlam</a:t>
            </a:r>
            <a:r>
              <a:rPr lang="nl-NL" sz="2000" dirty="0" smtClean="0"/>
              <a:t>, Christus, is geslacht. 8 Laten we daarom het feest niet vieren met de oude desem van kwaad en ontucht, maar met het ongedesemde brood van reinheid en waarheid. </a:t>
            </a:r>
            <a:endParaRPr lang="nl-NL" sz="2000" dirty="0" smtClean="0"/>
          </a:p>
          <a:p>
            <a:pPr marL="0" indent="0" fontAlgn="auto">
              <a:spcAft>
                <a:spcPts val="0"/>
              </a:spcAft>
              <a:buFont typeface="Arial" pitchFamily="34" charset="0"/>
              <a:buNone/>
              <a:defRPr/>
            </a:pPr>
            <a:endParaRPr lang="nl-NL" sz="1800" dirty="0" smtClean="0"/>
          </a:p>
          <a:p>
            <a:pPr fontAlgn="auto">
              <a:spcAft>
                <a:spcPts val="0"/>
              </a:spcAft>
              <a:buFont typeface="Arial" pitchFamily="34" charset="0"/>
              <a:buNone/>
              <a:defRPr/>
            </a:pP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179556" y="5301006"/>
            <a:ext cx="3276283" cy="1412529"/>
            <a:chOff x="179512" y="5301208"/>
            <a:chExt cx="3275474" cy="1412776"/>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1547282" y="6093635"/>
              <a:ext cx="1907704" cy="584877"/>
            </a:xfrm>
            <a:prstGeom prst="rect">
              <a:avLst/>
            </a:prstGeom>
            <a:noFill/>
          </p:spPr>
          <p:txBody>
            <a:bodyPr>
              <a:spAutoFit/>
            </a:bodyPr>
            <a:lstStyle/>
            <a:p>
              <a:pP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332656"/>
            <a:ext cx="8496944" cy="5976069"/>
          </a:xfrm>
        </p:spPr>
        <p:txBody>
          <a:bodyPr rtlCol="0">
            <a:noAutofit/>
          </a:bodyPr>
          <a:lstStyle/>
          <a:p>
            <a:pPr marL="0" indent="0" fontAlgn="auto">
              <a:spcAft>
                <a:spcPts val="0"/>
              </a:spcAft>
              <a:buFont typeface="Arial" pitchFamily="34" charset="0"/>
              <a:buNone/>
              <a:tabLst>
                <a:tab pos="0" algn="l"/>
              </a:tabLst>
              <a:defRPr/>
            </a:pPr>
            <a:r>
              <a:rPr lang="nl-NL" sz="2000" dirty="0" smtClean="0"/>
              <a:t>9 </a:t>
            </a:r>
            <a:r>
              <a:rPr lang="nl-NL" sz="2000" dirty="0" smtClean="0"/>
              <a:t>Ik heb u in mijn vorige brief gezegd dat u niet moet omgaan met ontuchtplegers, 10 maar dat betekent niet dat u alle ontuchtplegers die er in de wereld zijn, of alle geldwolven, uitbuiters en afgodendienaars moet mijden. </a:t>
            </a:r>
            <a:r>
              <a:rPr lang="nl-NL" sz="2000" dirty="0" smtClean="0"/>
              <a:t>Dan zou u de wereld moeten verlaten. 11 Wat ik bedoel is dit: u mag niet omgaan met iemand die zichzelf een broeder of zuster noemt, maar in feite een ontuchtpleger is, een geldwolf, afgodendienaar, lasteraar, dronkaard of uitbuiter. Met zo iemand mag u beslist niet eten. 12 Waarom zouden we over buitenstaanders oordelen? U hoeft toch alleen te oordelen over leden van de gemeente? 13 Over de buitenstaanders zal God oordelen. Maar binnen de gemeente geldt: ‘Verwijder wie kwaad doet uit uw midden</a:t>
            </a:r>
            <a:r>
              <a:rPr lang="nl-NL" sz="2000" i="1" dirty="0" smtClean="0"/>
              <a:t>.’ </a:t>
            </a:r>
          </a:p>
          <a:p>
            <a:pPr marL="0" indent="0" fontAlgn="auto">
              <a:spcAft>
                <a:spcPts val="0"/>
              </a:spcAft>
              <a:buFont typeface="Arial" pitchFamily="34" charset="0"/>
              <a:buNone/>
              <a:defRPr/>
            </a:pPr>
            <a:endParaRPr lang="nl-NL" sz="1800" dirty="0" smtClean="0"/>
          </a:p>
          <a:p>
            <a:pPr fontAlgn="auto">
              <a:spcAft>
                <a:spcPts val="0"/>
              </a:spcAft>
              <a:buFont typeface="Arial" pitchFamily="34" charset="0"/>
              <a:buNone/>
              <a:defRPr/>
            </a:pPr>
            <a:r>
              <a:rPr lang="nl-NL" sz="1800" dirty="0" smtClean="0"/>
              <a:t/>
            </a:r>
            <a:br>
              <a:rPr lang="nl-NL" sz="1800" dirty="0" smtClean="0"/>
            </a:br>
            <a:endParaRPr lang="nl-NL" sz="1800" b="1" dirty="0" smtClean="0"/>
          </a:p>
        </p:txBody>
      </p:sp>
      <p:grpSp>
        <p:nvGrpSpPr>
          <p:cNvPr id="4099" name="Groep 3"/>
          <p:cNvGrpSpPr>
            <a:grpSpLocks/>
          </p:cNvGrpSpPr>
          <p:nvPr/>
        </p:nvGrpSpPr>
        <p:grpSpPr bwMode="auto">
          <a:xfrm>
            <a:off x="0" y="4725143"/>
            <a:ext cx="1908175" cy="1988394"/>
            <a:chOff x="0" y="4725243"/>
            <a:chExt cx="1907704" cy="1988741"/>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3"/>
          <p:cNvGrpSpPr>
            <a:grpSpLocks/>
          </p:cNvGrpSpPr>
          <p:nvPr/>
        </p:nvGrpSpPr>
        <p:grpSpPr bwMode="auto">
          <a:xfrm>
            <a:off x="0" y="4725143"/>
            <a:ext cx="1908175" cy="1988394"/>
            <a:chOff x="0" y="4725243"/>
            <a:chExt cx="1907704" cy="198874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2843808" y="2168586"/>
            <a:ext cx="3528392" cy="2647042"/>
          </a:xfrm>
          <a:prstGeom prst="rect">
            <a:avLst/>
          </a:prstGeom>
          <a:noFill/>
          <a:ln w="9525">
            <a:noFill/>
            <a:miter lim="800000"/>
            <a:headEnd/>
            <a:tailEnd/>
          </a:ln>
        </p:spPr>
      </p:pic>
      <p:sp>
        <p:nvSpPr>
          <p:cNvPr id="9" name="Tekstvak 8"/>
          <p:cNvSpPr txBox="1"/>
          <p:nvPr/>
        </p:nvSpPr>
        <p:spPr>
          <a:xfrm>
            <a:off x="611560" y="908720"/>
            <a:ext cx="7920880" cy="707886"/>
          </a:xfrm>
          <a:prstGeom prst="rect">
            <a:avLst/>
          </a:prstGeom>
          <a:noFill/>
        </p:spPr>
        <p:txBody>
          <a:bodyPr wrap="square" rtlCol="0">
            <a:spAutoFit/>
          </a:bodyPr>
          <a:lstStyle/>
          <a:p>
            <a:pPr algn="ctr"/>
            <a:r>
              <a:rPr lang="nl-NL" sz="4000" b="1" dirty="0" smtClean="0"/>
              <a:t>Beeld van de kerk</a:t>
            </a:r>
            <a:endParaRPr lang="nl-NL"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476672"/>
            <a:ext cx="8064895" cy="3744491"/>
          </a:xfrm>
        </p:spPr>
        <p:txBody>
          <a:bodyPr rtlCol="0">
            <a:noAutofit/>
          </a:bodyPr>
          <a:lstStyle/>
          <a:p>
            <a:pPr marL="0" indent="0" fontAlgn="auto">
              <a:spcAft>
                <a:spcPts val="0"/>
              </a:spcAft>
              <a:buFont typeface="Arial" pitchFamily="34" charset="0"/>
              <a:buNone/>
              <a:defRPr/>
            </a:pPr>
            <a:r>
              <a:rPr lang="nl-NL" sz="2400" b="1" dirty="0" smtClean="0"/>
              <a:t>2 Samuël </a:t>
            </a:r>
            <a:r>
              <a:rPr lang="nl-NL" sz="2400" b="1" dirty="0" smtClean="0"/>
              <a:t>12: 12-14</a:t>
            </a:r>
            <a:endParaRPr lang="nl-NL" sz="2400" b="1" dirty="0" smtClean="0"/>
          </a:p>
          <a:p>
            <a:pPr marL="0" indent="0" fontAlgn="auto">
              <a:spcAft>
                <a:spcPts val="0"/>
              </a:spcAft>
              <a:buFont typeface="Arial" pitchFamily="34" charset="0"/>
              <a:buNone/>
              <a:defRPr/>
            </a:pPr>
            <a:r>
              <a:rPr lang="nl-NL" sz="2400" dirty="0" smtClean="0"/>
              <a:t>12 Jij hebt in het diepste geheim gehandeld, maar ik zal dit laten gebeuren ten overstaan van heel Israël en in het volle daglicht.’ 13 David antwoordde </a:t>
            </a:r>
            <a:r>
              <a:rPr lang="nl-NL" sz="2400" dirty="0" err="1" smtClean="0"/>
              <a:t>Natan</a:t>
            </a:r>
            <a:r>
              <a:rPr lang="nl-NL" sz="2400" dirty="0" smtClean="0"/>
              <a:t>: ‘Ik heb gezondigd tegen de HEER.’ Toen zei </a:t>
            </a:r>
            <a:r>
              <a:rPr lang="nl-NL" sz="2400" dirty="0" err="1" smtClean="0"/>
              <a:t>Natan</a:t>
            </a:r>
            <a:r>
              <a:rPr lang="nl-NL" sz="2400" dirty="0" smtClean="0"/>
              <a:t>: ‘De HEER vergeeft u die zonde, u zult niet sterven. 14 Maar omdat u de vijanden van de HEER aanleiding hebt gegeven tot laster, moet wel uw pasgeboren zoon sterven.’ </a:t>
            </a:r>
          </a:p>
          <a:p>
            <a:pPr fontAlgn="auto">
              <a:spcAft>
                <a:spcPts val="0"/>
              </a:spcAft>
              <a:buFont typeface="Arial" pitchFamily="34" charset="0"/>
              <a:buNone/>
              <a:defRPr/>
            </a:pPr>
            <a:r>
              <a:rPr lang="nl-NL" sz="1800" dirty="0" smtClean="0"/>
              <a:t/>
            </a:r>
            <a:br>
              <a:rPr lang="nl-NL" sz="1800" dirty="0" smtClean="0"/>
            </a:br>
            <a:endParaRPr lang="nl-NL" sz="1800" b="1" dirty="0" smtClean="0"/>
          </a:p>
        </p:txBody>
      </p:sp>
      <p:grpSp>
        <p:nvGrpSpPr>
          <p:cNvPr id="5123" name="Groep 3"/>
          <p:cNvGrpSpPr>
            <a:grpSpLocks/>
          </p:cNvGrpSpPr>
          <p:nvPr/>
        </p:nvGrpSpPr>
        <p:grpSpPr bwMode="auto">
          <a:xfrm>
            <a:off x="0" y="4725143"/>
            <a:ext cx="1908175" cy="1988394"/>
            <a:chOff x="0" y="4725243"/>
            <a:chExt cx="1907704" cy="1988741"/>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inhoud 2"/>
          <p:cNvSpPr>
            <a:spLocks noGrp="1"/>
          </p:cNvSpPr>
          <p:nvPr>
            <p:ph idx="1"/>
          </p:nvPr>
        </p:nvSpPr>
        <p:spPr>
          <a:xfrm>
            <a:off x="755577" y="692696"/>
            <a:ext cx="7570862" cy="3241129"/>
          </a:xfrm>
        </p:spPr>
        <p:txBody>
          <a:bodyPr/>
          <a:lstStyle/>
          <a:p>
            <a:pPr marL="0" indent="0">
              <a:buFont typeface="Arial" charset="0"/>
              <a:buNone/>
            </a:pPr>
            <a:r>
              <a:rPr lang="nl-NL" sz="2400" b="1" dirty="0" smtClean="0"/>
              <a:t>Lucas 5</a:t>
            </a:r>
            <a:r>
              <a:rPr lang="nl-NL" sz="2400" b="1" dirty="0" smtClean="0"/>
              <a:t>: 32</a:t>
            </a:r>
            <a:endParaRPr lang="nl-NL" sz="2400" b="1" dirty="0" smtClean="0"/>
          </a:p>
          <a:p>
            <a:pPr marL="0" indent="0">
              <a:buFont typeface="Arial" charset="0"/>
              <a:buNone/>
            </a:pPr>
            <a:r>
              <a:rPr lang="nl-NL" sz="2400" dirty="0" smtClean="0"/>
              <a:t>Ik ben niet gekomen om rechtvaardigen te roepen, maar om zondaars aan te sporen een nieuw leven te beginnen.</a:t>
            </a:r>
          </a:p>
          <a:p>
            <a:pPr marL="0" indent="0">
              <a:buFont typeface="Arial" charset="0"/>
              <a:buNone/>
            </a:pPr>
            <a:endParaRPr lang="nl-NL" sz="2400" dirty="0" smtClean="0"/>
          </a:p>
          <a:p>
            <a:pPr marL="0" indent="0">
              <a:buFont typeface="Arial" charset="0"/>
              <a:buNone/>
            </a:pPr>
            <a:r>
              <a:rPr lang="nl-NL" sz="2400" b="1" dirty="0" smtClean="0"/>
              <a:t>Johannes 8</a:t>
            </a:r>
            <a:r>
              <a:rPr lang="nl-NL" sz="2400" b="1" dirty="0" smtClean="0"/>
              <a:t>: 7</a:t>
            </a:r>
            <a:endParaRPr lang="nl-NL" sz="2400" b="1" dirty="0" smtClean="0"/>
          </a:p>
          <a:p>
            <a:pPr marL="0" indent="0">
              <a:buFont typeface="Arial" charset="0"/>
              <a:buNone/>
            </a:pPr>
            <a:r>
              <a:rPr lang="nl-NL" sz="2400" dirty="0" smtClean="0"/>
              <a:t>Wie zonder zonde is laat die als eerste een steen naar haar werpen. </a:t>
            </a:r>
          </a:p>
          <a:p>
            <a:pPr marL="0" indent="0">
              <a:buFont typeface="Arial" charset="0"/>
              <a:buNone/>
            </a:pPr>
            <a:r>
              <a:rPr lang="nl-NL" sz="1800" dirty="0" smtClean="0"/>
              <a:t/>
            </a:r>
            <a:br>
              <a:rPr lang="nl-NL" sz="1800" dirty="0" smtClean="0"/>
            </a:br>
            <a:endParaRPr lang="nl-NL" sz="1800" b="1" dirty="0" smtClean="0"/>
          </a:p>
        </p:txBody>
      </p:sp>
      <p:grpSp>
        <p:nvGrpSpPr>
          <p:cNvPr id="6147" name="Groep 3"/>
          <p:cNvGrpSpPr>
            <a:grpSpLocks/>
          </p:cNvGrpSpPr>
          <p:nvPr/>
        </p:nvGrpSpPr>
        <p:grpSpPr bwMode="auto">
          <a:xfrm>
            <a:off x="0" y="4725143"/>
            <a:ext cx="1908175" cy="1988394"/>
            <a:chOff x="0" y="4725243"/>
            <a:chExt cx="1907704" cy="1988741"/>
          </a:xfrm>
        </p:grpSpPr>
        <p:pic>
          <p:nvPicPr>
            <p:cNvPr id="614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inhoud 2"/>
          <p:cNvSpPr>
            <a:spLocks noGrp="1"/>
          </p:cNvSpPr>
          <p:nvPr>
            <p:ph idx="1"/>
          </p:nvPr>
        </p:nvSpPr>
        <p:spPr>
          <a:xfrm>
            <a:off x="539552" y="476672"/>
            <a:ext cx="8064896" cy="3528392"/>
          </a:xfrm>
        </p:spPr>
        <p:txBody>
          <a:bodyPr/>
          <a:lstStyle/>
          <a:p>
            <a:pPr marL="0" indent="0">
              <a:buFont typeface="Arial" charset="0"/>
              <a:buNone/>
            </a:pPr>
            <a:r>
              <a:rPr lang="nl-NL" sz="2000" b="1" dirty="0" smtClean="0"/>
              <a:t>Matteüs </a:t>
            </a:r>
            <a:r>
              <a:rPr lang="nl-NL" sz="2000" b="1" dirty="0" smtClean="0"/>
              <a:t>7: 1-5</a:t>
            </a:r>
            <a:endParaRPr lang="nl-NL" sz="2000" b="1" dirty="0" smtClean="0"/>
          </a:p>
          <a:p>
            <a:pPr marL="0" indent="0">
              <a:buFont typeface="Arial" charset="0"/>
              <a:buNone/>
            </a:pPr>
            <a:r>
              <a:rPr lang="nl-NL" sz="2000" dirty="0" smtClean="0"/>
              <a:t>1 Oordeel niet, opdat er niet over jullie geoordeeld wordt. 2 Want op grond van het oordeel dat je velt, zal er over je geoordeeld worden, en met de maat waarmee je meet, zal jou de maat genomen worden. 3 Waarom kijk je naar de splinter in het oog van je broeder of zuster, terwijl je de balk in je eigen oog niet opmerkt? 4 Hoe kun je tegen hen zeggen: “Laat mij de splinter uit je oog verwijderen,” zolang je nog een balk in je eigen oog hebt? 5 Huichelaar, verwijder eerst de balk uit je eigen oog, pas dan zul je scherp genoeg zien om de splinter uit het oog van je broeder of zuster te verwijderen. </a:t>
            </a:r>
            <a:endParaRPr lang="nl-NL" sz="2000" b="1" dirty="0" smtClean="0"/>
          </a:p>
        </p:txBody>
      </p:sp>
      <p:grpSp>
        <p:nvGrpSpPr>
          <p:cNvPr id="7171" name="Groep 3"/>
          <p:cNvGrpSpPr>
            <a:grpSpLocks/>
          </p:cNvGrpSpPr>
          <p:nvPr/>
        </p:nvGrpSpPr>
        <p:grpSpPr bwMode="auto">
          <a:xfrm>
            <a:off x="0" y="4725143"/>
            <a:ext cx="1908175" cy="1988394"/>
            <a:chOff x="0" y="4725243"/>
            <a:chExt cx="1907704" cy="1988741"/>
          </a:xfrm>
        </p:grpSpPr>
        <p:pic>
          <p:nvPicPr>
            <p:cNvPr id="717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Wat </a:t>
              </a:r>
              <a:r>
                <a:rPr lang="nl-NL" sz="1600" b="1" dirty="0">
                  <a:solidFill>
                    <a:schemeClr val="accent2">
                      <a:lumMod val="75000"/>
                    </a:schemeClr>
                  </a:solidFill>
                  <a:latin typeface="+mn-lt"/>
                  <a:cs typeface="+mn-cs"/>
                </a:rPr>
                <a:t>als christenen tegenvallen?</a:t>
              </a:r>
              <a:endParaRPr lang="nl-NL" sz="1600" b="1" dirty="0">
                <a:solidFill>
                  <a:schemeClr val="accent2">
                    <a:lumMod val="75000"/>
                  </a:schemeClr>
                </a:solidFill>
                <a:latin typeface="+mn-lt"/>
                <a:cs typeface="+mn-cs"/>
              </a:endParaRPr>
            </a:p>
          </p:txBody>
        </p:sp>
      </p:grpSp>
      <p:pic>
        <p:nvPicPr>
          <p:cNvPr id="7" name="Picture 5"/>
          <p:cNvPicPr>
            <a:picLocks noChangeAspect="1" noChangeArrowheads="1"/>
          </p:cNvPicPr>
          <p:nvPr/>
        </p:nvPicPr>
        <p:blipFill>
          <a:blip r:embed="rId3" cstate="print"/>
          <a:srcRect/>
          <a:stretch>
            <a:fillRect/>
          </a:stretch>
        </p:blipFill>
        <p:spPr bwMode="auto">
          <a:xfrm>
            <a:off x="6732240" y="4995128"/>
            <a:ext cx="2232248" cy="167465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1074</Words>
  <Application>Microsoft Office PowerPoint</Application>
  <PresentationFormat>Diavoorstelling (4:3)</PresentationFormat>
  <Paragraphs>46</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49</cp:revision>
  <dcterms:created xsi:type="dcterms:W3CDTF">2013-06-10T09:34:10Z</dcterms:created>
  <dcterms:modified xsi:type="dcterms:W3CDTF">2014-05-26T11:16:37Z</dcterms:modified>
</cp:coreProperties>
</file>