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7" r:id="rId2"/>
    <p:sldId id="263" r:id="rId3"/>
    <p:sldId id="264" r:id="rId4"/>
    <p:sldId id="258" r:id="rId5"/>
    <p:sldId id="259" r:id="rId6"/>
    <p:sldId id="260" r:id="rId7"/>
    <p:sldId id="265" r:id="rId8"/>
    <p:sldId id="262" r:id="rId9"/>
    <p:sldId id="266" r:id="rId10"/>
    <p:sldId id="271" r:id="rId11"/>
    <p:sldId id="267" r:id="rId12"/>
    <p:sldId id="268" r:id="rId13"/>
    <p:sldId id="270" r:id="rId14"/>
    <p:sldId id="269"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5C1A84-3224-4C8A-B820-E2D6ACC291F5}" type="datetimeFigureOut">
              <a:rPr lang="nl-NL" smtClean="0"/>
              <a:pPr/>
              <a:t>13-7-2015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D5384-8635-44D1-9075-B3D3F408417E}" type="slidenum">
              <a:rPr lang="nl-NL" smtClean="0"/>
              <a:pPr/>
              <a:t>‹nr.›</a:t>
            </a:fld>
            <a:endParaRPr lang="nl-NL"/>
          </a:p>
        </p:txBody>
      </p:sp>
    </p:spTree>
    <p:extLst>
      <p:ext uri="{BB962C8B-B14F-4D97-AF65-F5344CB8AC3E}">
        <p14:creationId xmlns:p14="http://schemas.microsoft.com/office/powerpoint/2010/main" val="2464076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14</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33A3DE99-BF8B-4370-A073-3E84C1091702}" type="datetime1">
              <a:rPr lang="nl-NL" smtClean="0"/>
              <a:pPr/>
              <a:t>13-7-2015</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r>
              <a:rPr lang="nl-NL" smtClean="0"/>
              <a:t>Bericht van God</a:t>
            </a:r>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A2B33030-F557-4AAF-AF0B-CE49A1CF0B43}"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65A38281-0A8D-48C0-B407-72460DA12D6C}" type="datetime1">
              <a:rPr lang="nl-NL" smtClean="0"/>
              <a:pPr/>
              <a:t>13-7-2015</a:t>
            </a:fld>
            <a:endParaRPr lang="nl-NL"/>
          </a:p>
        </p:txBody>
      </p:sp>
      <p:sp>
        <p:nvSpPr>
          <p:cNvPr id="5" name="Tijdelijke aanduiding voor voettekst 4"/>
          <p:cNvSpPr>
            <a:spLocks noGrp="1"/>
          </p:cNvSpPr>
          <p:nvPr>
            <p:ph type="ftr" sz="quarter" idx="11"/>
          </p:nvPr>
        </p:nvSpPr>
        <p:spPr/>
        <p:txBody>
          <a:bodyPr/>
          <a:lstStyle>
            <a:extLst/>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87EC05AC-6C1C-499F-BDDA-B368756D0709}" type="datetime1">
              <a:rPr lang="nl-NL" smtClean="0"/>
              <a:pPr/>
              <a:t>13-7-2015</a:t>
            </a:fld>
            <a:endParaRPr lang="nl-NL"/>
          </a:p>
        </p:txBody>
      </p:sp>
      <p:sp>
        <p:nvSpPr>
          <p:cNvPr id="5" name="Tijdelijke aanduiding voor voettekst 4"/>
          <p:cNvSpPr>
            <a:spLocks noGrp="1"/>
          </p:cNvSpPr>
          <p:nvPr>
            <p:ph type="ftr" sz="quarter" idx="11"/>
          </p:nvPr>
        </p:nvSpPr>
        <p:spPr/>
        <p:txBody>
          <a:bodyPr/>
          <a:lstStyle>
            <a:extLst/>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3C3EF022-B0DD-496C-BD7E-48D8ACEE0C0A}" type="datetime1">
              <a:rPr lang="nl-NL" smtClean="0"/>
              <a:pPr/>
              <a:t>13-7-2015</a:t>
            </a:fld>
            <a:endParaRPr lang="nl-NL"/>
          </a:p>
        </p:txBody>
      </p:sp>
      <p:sp>
        <p:nvSpPr>
          <p:cNvPr id="5" name="Tijdelijke aanduiding voor voettekst 4"/>
          <p:cNvSpPr>
            <a:spLocks noGrp="1"/>
          </p:cNvSpPr>
          <p:nvPr>
            <p:ph type="ftr" sz="quarter" idx="11"/>
          </p:nvPr>
        </p:nvSpPr>
        <p:spPr/>
        <p:txBody>
          <a:bodyPr/>
          <a:lstStyle>
            <a:extLst/>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extLst/>
          </a:lstStyle>
          <a:p>
            <a:fld id="{A2B33030-F557-4AAF-AF0B-CE49A1CF0B43}" type="slidenum">
              <a:rPr lang="nl-NL" smtClean="0"/>
              <a:pPr/>
              <a:t>‹nr.›</a:t>
            </a:fld>
            <a:endParaRPr lang="nl-NL"/>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85E88B9E-3287-435C-AD95-BF0B919B051B}" type="datetime1">
              <a:rPr lang="nl-NL" smtClean="0"/>
              <a:pPr/>
              <a:t>13-7-2015</a:t>
            </a:fld>
            <a:endParaRPr lang="nl-NL"/>
          </a:p>
        </p:txBody>
      </p:sp>
      <p:sp>
        <p:nvSpPr>
          <p:cNvPr id="5" name="Tijdelijke aanduiding voor voettekst 4"/>
          <p:cNvSpPr>
            <a:spLocks noGrp="1"/>
          </p:cNvSpPr>
          <p:nvPr>
            <p:ph type="ftr" sz="quarter" idx="11"/>
          </p:nvPr>
        </p:nvSpPr>
        <p:spPr/>
        <p:txBody>
          <a:bodyPr/>
          <a:lstStyle>
            <a:extLst/>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extLst/>
          </a:lstStyle>
          <a:p>
            <a:fld id="{A2B33030-F557-4AAF-AF0B-CE49A1CF0B43}" type="slidenum">
              <a:rPr lang="nl-NL" smtClean="0"/>
              <a:pPr/>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51EFEBF0-9A43-4A86-91DF-659970C9FD82}" type="datetime1">
              <a:rPr lang="nl-NL" smtClean="0"/>
              <a:pPr/>
              <a:t>13-7-2015</a:t>
            </a:fld>
            <a:endParaRPr lang="nl-NL"/>
          </a:p>
        </p:txBody>
      </p:sp>
      <p:sp>
        <p:nvSpPr>
          <p:cNvPr id="6" name="Tijdelijke aanduiding voor voettekst 5"/>
          <p:cNvSpPr>
            <a:spLocks noGrp="1"/>
          </p:cNvSpPr>
          <p:nvPr>
            <p:ph type="ftr" sz="quarter" idx="11"/>
          </p:nvPr>
        </p:nvSpPr>
        <p:spPr/>
        <p:txBody>
          <a:bodyPr/>
          <a:lstStyle>
            <a:extLst/>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extLst/>
          </a:lstStyle>
          <a:p>
            <a:fld id="{A2B33030-F557-4AAF-AF0B-CE49A1CF0B43}" type="slidenum">
              <a:rPr lang="nl-NL" smtClean="0"/>
              <a:pPr/>
              <a:t>‹nr.›</a:t>
            </a:fld>
            <a:endParaRPr lang="nl-NL"/>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C289848C-A426-4065-B9FC-E292A0C8FCC2}" type="datetime1">
              <a:rPr lang="nl-NL" smtClean="0"/>
              <a:pPr/>
              <a:t>13-7-2015</a:t>
            </a:fld>
            <a:endParaRPr lang="nl-NL"/>
          </a:p>
        </p:txBody>
      </p:sp>
      <p:sp>
        <p:nvSpPr>
          <p:cNvPr id="8" name="Tijdelijke aanduiding voor voettekst 7"/>
          <p:cNvSpPr>
            <a:spLocks noGrp="1"/>
          </p:cNvSpPr>
          <p:nvPr>
            <p:ph type="ftr" sz="quarter" idx="11"/>
          </p:nvPr>
        </p:nvSpPr>
        <p:spPr/>
        <p:txBody>
          <a:bodyPr/>
          <a:lstStyle>
            <a:extLst/>
          </a:lstStyle>
          <a:p>
            <a:r>
              <a:rPr lang="nl-NL" smtClean="0"/>
              <a:t>Bericht van God</a:t>
            </a:r>
            <a:endParaRPr lang="nl-NL"/>
          </a:p>
        </p:txBody>
      </p:sp>
      <p:sp>
        <p:nvSpPr>
          <p:cNvPr id="9" name="Tijdelijke aanduiding voor dianummer 8"/>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E5B95FA6-7CB1-4324-BC7A-30826FDAA720}" type="datetime1">
              <a:rPr lang="nl-NL" smtClean="0"/>
              <a:pPr/>
              <a:t>13-7-2015</a:t>
            </a:fld>
            <a:endParaRPr lang="nl-NL"/>
          </a:p>
        </p:txBody>
      </p:sp>
      <p:sp>
        <p:nvSpPr>
          <p:cNvPr id="4" name="Tijdelijke aanduiding voor voettekst 3"/>
          <p:cNvSpPr>
            <a:spLocks noGrp="1"/>
          </p:cNvSpPr>
          <p:nvPr>
            <p:ph type="ftr" sz="quarter" idx="11"/>
          </p:nvPr>
        </p:nvSpPr>
        <p:spPr/>
        <p:txBody>
          <a:bodyPr/>
          <a:lstStyle>
            <a:extLst/>
          </a:lstStyle>
          <a:p>
            <a:r>
              <a:rPr lang="nl-NL" smtClean="0"/>
              <a:t>Bericht van God</a:t>
            </a:r>
            <a:endParaRPr lang="nl-NL"/>
          </a:p>
        </p:txBody>
      </p:sp>
      <p:sp>
        <p:nvSpPr>
          <p:cNvPr id="5" name="Tijdelijke aanduiding voor dianummer 4"/>
          <p:cNvSpPr>
            <a:spLocks noGrp="1"/>
          </p:cNvSpPr>
          <p:nvPr>
            <p:ph type="sldNum" sz="quarter" idx="12"/>
          </p:nvPr>
        </p:nvSpPr>
        <p:spPr/>
        <p:txBody>
          <a:bodyPr/>
          <a:lstStyle>
            <a:extLst/>
          </a:lstStyle>
          <a:p>
            <a:fld id="{A2B33030-F557-4AAF-AF0B-CE49A1CF0B43}" type="slidenum">
              <a:rPr lang="nl-NL" smtClean="0"/>
              <a:pPr/>
              <a:t>‹nr.›</a:t>
            </a:fld>
            <a:endParaRPr lang="nl-NL"/>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8D16722B-A50C-401B-BDD4-E927D98F7FBA}" type="datetime1">
              <a:rPr lang="nl-NL" smtClean="0"/>
              <a:pPr/>
              <a:t>13-7-2015</a:t>
            </a:fld>
            <a:endParaRPr lang="nl-NL"/>
          </a:p>
        </p:txBody>
      </p:sp>
      <p:sp>
        <p:nvSpPr>
          <p:cNvPr id="3" name="Tijdelijke aanduiding voor voettekst 2"/>
          <p:cNvSpPr>
            <a:spLocks noGrp="1"/>
          </p:cNvSpPr>
          <p:nvPr>
            <p:ph type="ftr" sz="quarter" idx="11"/>
          </p:nvPr>
        </p:nvSpPr>
        <p:spPr/>
        <p:txBody>
          <a:bodyPr/>
          <a:lstStyle>
            <a:extLst/>
          </a:lstStyle>
          <a:p>
            <a:r>
              <a:rPr lang="nl-NL" smtClean="0"/>
              <a:t>Bericht van God</a:t>
            </a:r>
            <a:endParaRPr lang="nl-NL"/>
          </a:p>
        </p:txBody>
      </p:sp>
      <p:sp>
        <p:nvSpPr>
          <p:cNvPr id="4" name="Tijdelijke aanduiding voor dianummer 3"/>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D7866705-3250-485D-8CC9-6632703C7E59}" type="datetime1">
              <a:rPr lang="nl-NL" smtClean="0"/>
              <a:pPr/>
              <a:t>13-7-2015</a:t>
            </a:fld>
            <a:endParaRPr lang="nl-NL"/>
          </a:p>
        </p:txBody>
      </p:sp>
      <p:sp>
        <p:nvSpPr>
          <p:cNvPr id="6" name="Tijdelijke aanduiding voor voettekst 5"/>
          <p:cNvSpPr>
            <a:spLocks noGrp="1"/>
          </p:cNvSpPr>
          <p:nvPr>
            <p:ph type="ftr" sz="quarter" idx="11"/>
          </p:nvPr>
        </p:nvSpPr>
        <p:spPr/>
        <p:txBody>
          <a:bodyPr/>
          <a:lstStyle>
            <a:extLst/>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99BE34AD-F77A-4CDB-A68E-98D864012DC7}" type="datetime1">
              <a:rPr lang="nl-NL" smtClean="0"/>
              <a:pPr/>
              <a:t>13-7-2015</a:t>
            </a:fld>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A2B33030-F557-4AAF-AF0B-CE49A1CF0B43}" type="slidenum">
              <a:rPr lang="nl-NL" smtClean="0"/>
              <a:pPr/>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256E892-3D6F-4808-9064-491529F1654B}" type="datetime1">
              <a:rPr lang="nl-NL" smtClean="0"/>
              <a:pPr/>
              <a:t>13-7-2015</a:t>
            </a:fld>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nl-NL" smtClean="0"/>
              <a:t>Bericht van God</a:t>
            </a:r>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2B33030-F557-4AAF-AF0B-CE49A1CF0B43}"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281964" y="817565"/>
            <a:ext cx="6462464" cy="5724644"/>
          </a:xfrm>
          <a:prstGeom prst="rect">
            <a:avLst/>
          </a:prstGeom>
        </p:spPr>
        <p:txBody>
          <a:bodyPr wrap="square">
            <a:spAutoFit/>
          </a:bodyPr>
          <a:lstStyle/>
          <a:p>
            <a:r>
              <a:rPr lang="nl-NL" sz="2400" b="1" dirty="0" smtClean="0">
                <a:solidFill>
                  <a:srgbClr val="FF6600"/>
                </a:solidFill>
                <a:latin typeface="Constantia" pitchFamily="18" charset="0"/>
              </a:rPr>
              <a:t>Wat doe ik hier vandaag?</a:t>
            </a:r>
          </a:p>
          <a:p>
            <a:endParaRPr lang="nl-NL" sz="2400" b="1" dirty="0" smtClean="0">
              <a:solidFill>
                <a:srgbClr val="FF6600"/>
              </a:solidFill>
              <a:latin typeface="Constantia" pitchFamily="18" charset="0"/>
            </a:endParaRPr>
          </a:p>
          <a:p>
            <a:pPr>
              <a:buFont typeface="Arial" pitchFamily="34" charset="0"/>
              <a:buChar char="•"/>
            </a:pPr>
            <a:r>
              <a:rPr lang="nl-NL" sz="2400" dirty="0" smtClean="0">
                <a:solidFill>
                  <a:srgbClr val="FF6600"/>
                </a:solidFill>
                <a:latin typeface="Constantia" pitchFamily="18" charset="0"/>
              </a:rPr>
              <a:t>Ik denk na over de vraag of ik een goede volgeling van Jezus kan worden.</a:t>
            </a:r>
          </a:p>
          <a:p>
            <a:pPr>
              <a:buFont typeface="Arial" pitchFamily="34" charset="0"/>
              <a:buChar char="•"/>
            </a:pPr>
            <a:endParaRPr lang="nl-NL" sz="2400" dirty="0" smtClean="0">
              <a:solidFill>
                <a:srgbClr val="FF6600"/>
              </a:solidFill>
              <a:latin typeface="Constantia" pitchFamily="18" charset="0"/>
            </a:endParaRPr>
          </a:p>
          <a:p>
            <a:pPr>
              <a:buFont typeface="Arial" pitchFamily="34" charset="0"/>
              <a:buChar char="•"/>
            </a:pPr>
            <a:r>
              <a:rPr lang="nl-NL" sz="2400" dirty="0" smtClean="0">
                <a:solidFill>
                  <a:srgbClr val="FF6600"/>
                </a:solidFill>
                <a:latin typeface="Constantia" pitchFamily="18" charset="0"/>
              </a:rPr>
              <a:t>Ik leer van de gelijkenis van de Farizeeër </a:t>
            </a:r>
          </a:p>
          <a:p>
            <a:r>
              <a:rPr lang="nl-NL" sz="2400" dirty="0" smtClean="0">
                <a:solidFill>
                  <a:srgbClr val="FF6600"/>
                </a:solidFill>
                <a:latin typeface="Constantia" pitchFamily="18" charset="0"/>
              </a:rPr>
              <a:t>en de tollenaar dat ik niet op mezelf moet vertrouwen maar op God.</a:t>
            </a:r>
          </a:p>
          <a:p>
            <a:r>
              <a:rPr lang="nl-NL" sz="2400" dirty="0" smtClean="0">
                <a:solidFill>
                  <a:srgbClr val="FF6600"/>
                </a:solidFill>
                <a:latin typeface="Constantia" pitchFamily="18" charset="0"/>
              </a:rPr>
              <a:t> </a:t>
            </a:r>
            <a:endParaRPr lang="nl-NL" sz="2400" dirty="0" smtClean="0">
              <a:solidFill>
                <a:srgbClr val="FF6600"/>
              </a:solidFill>
              <a:latin typeface="Constantia" pitchFamily="18" charset="0"/>
            </a:endParaRPr>
          </a:p>
          <a:p>
            <a:pPr>
              <a:buFont typeface="Arial" pitchFamily="34" charset="0"/>
              <a:buChar char="•"/>
            </a:pPr>
            <a:r>
              <a:rPr lang="nl-NL" sz="2400" dirty="0" smtClean="0">
                <a:solidFill>
                  <a:srgbClr val="FF6600"/>
                </a:solidFill>
                <a:latin typeface="Constantia" pitchFamily="18" charset="0"/>
              </a:rPr>
              <a:t>Ik leer wat heiliging betekent. </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871646" y="260649"/>
            <a:ext cx="3011394" cy="2304255"/>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2"/>
          <p:cNvPicPr>
            <a:picLocks noChangeAspect="1" noChangeArrowheads="1"/>
          </p:cNvPicPr>
          <p:nvPr/>
        </p:nvPicPr>
        <p:blipFill>
          <a:blip r:embed="rId3" cstate="print"/>
          <a:srcRect/>
          <a:stretch>
            <a:fillRect/>
          </a:stretch>
        </p:blipFill>
        <p:spPr bwMode="auto">
          <a:xfrm>
            <a:off x="7283236" y="260649"/>
            <a:ext cx="1599803" cy="1224135"/>
          </a:xfrm>
          <a:prstGeom prst="rect">
            <a:avLst/>
          </a:prstGeom>
          <a:noFill/>
          <a:ln w="9525">
            <a:noFill/>
            <a:miter lim="800000"/>
            <a:headEnd/>
            <a:tailEnd/>
          </a:ln>
        </p:spPr>
      </p:pic>
      <p:sp>
        <p:nvSpPr>
          <p:cNvPr id="9" name="Rechthoek 8"/>
          <p:cNvSpPr/>
          <p:nvPr/>
        </p:nvSpPr>
        <p:spPr>
          <a:xfrm>
            <a:off x="611560" y="692696"/>
            <a:ext cx="6912768" cy="3724096"/>
          </a:xfrm>
          <a:prstGeom prst="rect">
            <a:avLst/>
          </a:prstGeom>
        </p:spPr>
        <p:txBody>
          <a:bodyPr wrap="square">
            <a:spAutoFit/>
          </a:bodyPr>
          <a:lstStyle/>
          <a:p>
            <a:r>
              <a:rPr lang="nl-NL" sz="2400" b="1" dirty="0" smtClean="0">
                <a:solidFill>
                  <a:srgbClr val="FF6600"/>
                </a:solidFill>
                <a:latin typeface="Constantia" pitchFamily="18" charset="0"/>
              </a:rPr>
              <a:t>Matteüs 23: 23 en 24</a:t>
            </a:r>
            <a:endParaRPr lang="nl-NL" sz="2400" dirty="0" smtClean="0"/>
          </a:p>
          <a:p>
            <a:r>
              <a:rPr lang="nl-NL" sz="2400" dirty="0" smtClean="0">
                <a:solidFill>
                  <a:srgbClr val="FF6600"/>
                </a:solidFill>
                <a:latin typeface="Constantia" pitchFamily="18" charset="0"/>
              </a:rPr>
              <a:t>23 Wee jullie, schriftgeleerden en farizeeën, huichelaars, jullie geven tienden van munt, dille en komijn, maar veronachtzamen wat in de wet zwaarder weegt: recht, barmhartigheid en trouw, terwijl men het een zou moeten doen zonder het andere te laten. 24 Blinde leiders zijn jullie, die uit hun drank de muggen ziften, maar een kameel wegslikken.</a:t>
            </a:r>
          </a:p>
          <a:p>
            <a:endParaRPr lang="nl-NL" sz="2000" dirty="0" smtClean="0">
              <a:solidFill>
                <a:srgbClr val="FF6600"/>
              </a:solidFill>
              <a:latin typeface="Constantia" pitchFamily="18" charset="0"/>
            </a:endParaRPr>
          </a:p>
        </p:txBody>
      </p:sp>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3068959"/>
            <a:ext cx="6030416" cy="2646878"/>
          </a:xfrm>
          <a:prstGeom prst="rect">
            <a:avLst/>
          </a:prstGeom>
        </p:spPr>
        <p:txBody>
          <a:bodyPr wrap="square">
            <a:spAutoFit/>
          </a:bodyPr>
          <a:lstStyle/>
          <a:p>
            <a:r>
              <a:rPr lang="nl-NL" sz="4000" b="1" dirty="0" smtClean="0">
                <a:solidFill>
                  <a:srgbClr val="FF6600"/>
                </a:solidFill>
                <a:latin typeface="Constantia" pitchFamily="18" charset="0"/>
              </a:rPr>
              <a:t>Wat motiveert jou?</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220072" y="260648"/>
            <a:ext cx="3662968" cy="2802825"/>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3068959"/>
            <a:ext cx="6030416" cy="2646878"/>
          </a:xfrm>
          <a:prstGeom prst="rect">
            <a:avLst/>
          </a:prstGeom>
        </p:spPr>
        <p:txBody>
          <a:bodyPr wrap="square">
            <a:spAutoFit/>
          </a:bodyPr>
          <a:lstStyle/>
          <a:p>
            <a:r>
              <a:rPr lang="nl-NL" sz="4000" b="1" dirty="0" smtClean="0">
                <a:solidFill>
                  <a:srgbClr val="FF6600"/>
                </a:solidFill>
                <a:latin typeface="Constantia" pitchFamily="18" charset="0"/>
              </a:rPr>
              <a:t>Jezus heeft medelijden</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220072" y="260648"/>
            <a:ext cx="3662968" cy="2802825"/>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611560" y="836712"/>
            <a:ext cx="6030416" cy="2400657"/>
          </a:xfrm>
          <a:prstGeom prst="rect">
            <a:avLst/>
          </a:prstGeom>
        </p:spPr>
        <p:txBody>
          <a:bodyPr wrap="square">
            <a:spAutoFit/>
          </a:bodyPr>
          <a:lstStyle/>
          <a:p>
            <a:r>
              <a:rPr lang="nl-NL" sz="2400" b="1" dirty="0" smtClean="0">
                <a:solidFill>
                  <a:srgbClr val="FF6600"/>
                </a:solidFill>
                <a:latin typeface="Constantia" pitchFamily="18" charset="0"/>
              </a:rPr>
              <a:t>Matteüs 9: 35 en 36</a:t>
            </a:r>
          </a:p>
          <a:p>
            <a:endParaRPr lang="nl-NL" b="1" dirty="0" smtClean="0">
              <a:solidFill>
                <a:srgbClr val="FF6600"/>
              </a:solidFill>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7283236" y="260649"/>
            <a:ext cx="1599803" cy="1224135"/>
          </a:xfrm>
          <a:prstGeom prst="rect">
            <a:avLst/>
          </a:prstGeom>
          <a:noFill/>
          <a:ln w="9525">
            <a:noFill/>
            <a:miter lim="800000"/>
            <a:headEnd/>
            <a:tailEnd/>
          </a:ln>
        </p:spPr>
      </p:pic>
      <p:sp>
        <p:nvSpPr>
          <p:cNvPr id="9" name="Rechthoek 8"/>
          <p:cNvSpPr/>
          <p:nvPr/>
        </p:nvSpPr>
        <p:spPr>
          <a:xfrm>
            <a:off x="611560" y="1196752"/>
            <a:ext cx="7416824" cy="2616101"/>
          </a:xfrm>
          <a:prstGeom prst="rect">
            <a:avLst/>
          </a:prstGeom>
        </p:spPr>
        <p:txBody>
          <a:bodyPr wrap="square">
            <a:spAutoFit/>
          </a:bodyPr>
          <a:lstStyle/>
          <a:p>
            <a:endParaRPr lang="nl-NL" sz="2000" dirty="0" smtClean="0">
              <a:solidFill>
                <a:srgbClr val="FF6600"/>
              </a:solidFill>
              <a:latin typeface="Constantia" pitchFamily="18" charset="0"/>
            </a:endParaRPr>
          </a:p>
          <a:p>
            <a:r>
              <a:rPr lang="nl-NL" sz="2400" dirty="0" smtClean="0">
                <a:solidFill>
                  <a:srgbClr val="FF6600"/>
                </a:solidFill>
                <a:latin typeface="Constantia" pitchFamily="18" charset="0"/>
              </a:rPr>
              <a:t>35 Jezus trok rond langs alle steden en dorpen, hij gaf er onderricht in de synagogen, verkondigde het goede nieuws over het koninkrijk en genas iedere ziekte en elke kwaal. 36 Toen hij de mensenmenigte zag, voelde hij medelijden met hen, omdat ze er uitgeput en hulpeloos uitzagen, als schapen zonder herder. </a:t>
            </a:r>
            <a:endParaRPr lang="nl-NL" sz="2400" dirty="0">
              <a:solidFill>
                <a:srgbClr val="FF6600"/>
              </a:solidFill>
              <a:latin typeface="Constantia" pitchFamily="18" charset="0"/>
            </a:endParaRPr>
          </a:p>
        </p:txBody>
      </p:sp>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3068959"/>
            <a:ext cx="6030416" cy="2646878"/>
          </a:xfrm>
          <a:prstGeom prst="rect">
            <a:avLst/>
          </a:prstGeom>
        </p:spPr>
        <p:txBody>
          <a:bodyPr wrap="square">
            <a:spAutoFit/>
          </a:bodyPr>
          <a:lstStyle/>
          <a:p>
            <a:r>
              <a:rPr lang="nl-NL" sz="4000" b="1" dirty="0" smtClean="0">
                <a:solidFill>
                  <a:srgbClr val="FF6600"/>
                </a:solidFill>
                <a:latin typeface="Constantia" pitchFamily="18" charset="0"/>
              </a:rPr>
              <a:t>Geef je over… </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220072" y="260648"/>
            <a:ext cx="3662968" cy="2802825"/>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2636911"/>
            <a:ext cx="6030416" cy="2646878"/>
          </a:xfrm>
          <a:prstGeom prst="rect">
            <a:avLst/>
          </a:prstGeom>
        </p:spPr>
        <p:txBody>
          <a:bodyPr wrap="square">
            <a:spAutoFit/>
          </a:bodyPr>
          <a:lstStyle/>
          <a:p>
            <a:r>
              <a:rPr lang="nl-NL" sz="4000" b="1" dirty="0" smtClean="0">
                <a:solidFill>
                  <a:srgbClr val="FF6600"/>
                </a:solidFill>
                <a:latin typeface="Constantia" pitchFamily="18" charset="0"/>
              </a:rPr>
              <a:t>Puf puf!</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220072" y="260648"/>
            <a:ext cx="3662968" cy="2802825"/>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3068959"/>
            <a:ext cx="6030416" cy="2646878"/>
          </a:xfrm>
          <a:prstGeom prst="rect">
            <a:avLst/>
          </a:prstGeom>
        </p:spPr>
        <p:txBody>
          <a:bodyPr wrap="square">
            <a:spAutoFit/>
          </a:bodyPr>
          <a:lstStyle/>
          <a:p>
            <a:r>
              <a:rPr lang="nl-NL" sz="4000" b="1" dirty="0" err="1" smtClean="0">
                <a:solidFill>
                  <a:srgbClr val="FF6600"/>
                </a:solidFill>
                <a:latin typeface="Constantia" pitchFamily="18" charset="0"/>
              </a:rPr>
              <a:t>Mission</a:t>
            </a:r>
            <a:r>
              <a:rPr lang="nl-NL" sz="4000" b="1" dirty="0" smtClean="0">
                <a:solidFill>
                  <a:srgbClr val="FF6600"/>
                </a:solidFill>
                <a:latin typeface="Constantia" pitchFamily="18" charset="0"/>
              </a:rPr>
              <a:t> </a:t>
            </a:r>
            <a:r>
              <a:rPr lang="nl-NL" sz="4000" b="1" dirty="0" err="1" smtClean="0">
                <a:solidFill>
                  <a:srgbClr val="FF6600"/>
                </a:solidFill>
                <a:latin typeface="Constantia" pitchFamily="18" charset="0"/>
              </a:rPr>
              <a:t>impossible</a:t>
            </a:r>
            <a:endParaRPr lang="nl-NL" sz="4000" b="1" dirty="0" smtClean="0">
              <a:solidFill>
                <a:srgbClr val="FF6600"/>
              </a:solidFill>
              <a:latin typeface="Constantia" pitchFamily="18" charset="0"/>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220072" y="260648"/>
            <a:ext cx="3662968" cy="2802825"/>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404664"/>
            <a:ext cx="7416824" cy="6186309"/>
          </a:xfrm>
          <a:prstGeom prst="rect">
            <a:avLst/>
          </a:prstGeom>
        </p:spPr>
        <p:txBody>
          <a:bodyPr wrap="square">
            <a:spAutoFit/>
          </a:bodyPr>
          <a:lstStyle/>
          <a:p>
            <a:r>
              <a:rPr lang="nl-NL" b="1" dirty="0" smtClean="0">
                <a:solidFill>
                  <a:srgbClr val="FF6600"/>
                </a:solidFill>
                <a:latin typeface="Constantia" pitchFamily="18" charset="0"/>
              </a:rPr>
              <a:t>1 Korintiërs 13: 4-7</a:t>
            </a:r>
          </a:p>
          <a:p>
            <a:r>
              <a:rPr lang="nl-NL" dirty="0" smtClean="0">
                <a:solidFill>
                  <a:srgbClr val="FF6600"/>
                </a:solidFill>
                <a:latin typeface="Constantia" pitchFamily="18" charset="0"/>
              </a:rPr>
              <a:t>4 De liefde is geduldig en vol goedheid. </a:t>
            </a:r>
          </a:p>
          <a:p>
            <a:r>
              <a:rPr lang="nl-NL" dirty="0" smtClean="0">
                <a:solidFill>
                  <a:srgbClr val="FF6600"/>
                </a:solidFill>
                <a:latin typeface="Constantia" pitchFamily="18" charset="0"/>
              </a:rPr>
              <a:t>De liefde kent geen afgunst, geen ijdel vertoon en geen zelfgenoegzaamheid. </a:t>
            </a:r>
          </a:p>
          <a:p>
            <a:r>
              <a:rPr lang="nl-NL" dirty="0" smtClean="0">
                <a:solidFill>
                  <a:srgbClr val="FF6600"/>
                </a:solidFill>
                <a:latin typeface="Constantia" pitchFamily="18" charset="0"/>
              </a:rPr>
              <a:t>5 Ze is niet grof en niet zelfzuchtig, ze laat zich niet boos </a:t>
            </a:r>
          </a:p>
          <a:p>
            <a:r>
              <a:rPr lang="nl-NL" dirty="0" smtClean="0">
                <a:solidFill>
                  <a:srgbClr val="FF6600"/>
                </a:solidFill>
                <a:latin typeface="Constantia" pitchFamily="18" charset="0"/>
              </a:rPr>
              <a:t>maken en rekent het kwaad niet aan, </a:t>
            </a:r>
          </a:p>
          <a:p>
            <a:r>
              <a:rPr lang="nl-NL" dirty="0" smtClean="0">
                <a:solidFill>
                  <a:srgbClr val="FF6600"/>
                </a:solidFill>
                <a:latin typeface="Constantia" pitchFamily="18" charset="0"/>
              </a:rPr>
              <a:t>6 ze verheugt zich niet over het onrecht maar vindt vreugde in de waarheid. </a:t>
            </a:r>
          </a:p>
          <a:p>
            <a:r>
              <a:rPr lang="nl-NL" dirty="0" smtClean="0">
                <a:solidFill>
                  <a:srgbClr val="FF6600"/>
                </a:solidFill>
                <a:latin typeface="Constantia" pitchFamily="18" charset="0"/>
              </a:rPr>
              <a:t>7 Alles verdraagt ze, alles gelooft ze, alles hoopt ze, in alles volhardt ze. </a:t>
            </a:r>
          </a:p>
          <a:p>
            <a:endParaRPr lang="nl-NL" b="1" dirty="0" smtClean="0">
              <a:solidFill>
                <a:srgbClr val="FF6600"/>
              </a:solidFill>
              <a:latin typeface="Constantia" pitchFamily="18" charset="0"/>
            </a:endParaRPr>
          </a:p>
          <a:p>
            <a:r>
              <a:rPr lang="nl-NL" b="1" dirty="0" smtClean="0">
                <a:solidFill>
                  <a:srgbClr val="FF6600"/>
                </a:solidFill>
                <a:latin typeface="Constantia" pitchFamily="18" charset="0"/>
              </a:rPr>
              <a:t>Galaten 5: 22-24</a:t>
            </a:r>
          </a:p>
          <a:p>
            <a:r>
              <a:rPr lang="nl-NL" dirty="0" smtClean="0">
                <a:solidFill>
                  <a:srgbClr val="FF6600"/>
                </a:solidFill>
                <a:latin typeface="Constantia" pitchFamily="18" charset="0"/>
              </a:rPr>
              <a:t>22 Maar de vrucht van de Geest is liefde, vreugde en vrede, geduld, vriendelijkheid en goedheid, geloof, 23 zachtmoedigheid en zelfbeheersing. Er is geen wet die daar iets tegen heeft. 24 Wie Christus Jezus toebehoort, heeft zijn eigen natuur met alle hartstocht en begeerte aan het kruis geslagen. </a:t>
            </a:r>
            <a:endParaRPr lang="nl-NL" b="1" dirty="0" smtClean="0">
              <a:solidFill>
                <a:srgbClr val="FF6600"/>
              </a:solidFill>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6530386" y="260649"/>
            <a:ext cx="2352653" cy="1800200"/>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395536" y="260648"/>
            <a:ext cx="6390456" cy="2308324"/>
          </a:xfrm>
          <a:prstGeom prst="rect">
            <a:avLst/>
          </a:prstGeom>
        </p:spPr>
        <p:txBody>
          <a:bodyPr wrap="square">
            <a:spAutoFit/>
          </a:bodyPr>
          <a:lstStyle/>
          <a:p>
            <a:r>
              <a:rPr lang="nl-NL" b="1" dirty="0" err="1" smtClean="0">
                <a:solidFill>
                  <a:srgbClr val="FF6600"/>
                </a:solidFill>
                <a:latin typeface="Constantia" pitchFamily="18" charset="0"/>
              </a:rPr>
              <a:t>Efeziërs</a:t>
            </a:r>
            <a:r>
              <a:rPr lang="nl-NL" b="1" dirty="0" smtClean="0">
                <a:solidFill>
                  <a:srgbClr val="FF6600"/>
                </a:solidFill>
                <a:latin typeface="Constantia" pitchFamily="18" charset="0"/>
              </a:rPr>
              <a:t> 5: 1-20</a:t>
            </a:r>
          </a:p>
          <a:p>
            <a:endParaRPr lang="nl-NL" b="1" dirty="0" smtClean="0">
              <a:solidFill>
                <a:srgbClr val="FF6600"/>
              </a:solidFill>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8" name="Rechthoek 7"/>
          <p:cNvSpPr/>
          <p:nvPr/>
        </p:nvSpPr>
        <p:spPr>
          <a:xfrm>
            <a:off x="395536" y="548680"/>
            <a:ext cx="8280920" cy="4247317"/>
          </a:xfrm>
          <a:prstGeom prst="rect">
            <a:avLst/>
          </a:prstGeom>
        </p:spPr>
        <p:txBody>
          <a:bodyPr wrap="square">
            <a:spAutoFit/>
          </a:bodyPr>
          <a:lstStyle/>
          <a:p>
            <a:r>
              <a:rPr lang="nl-NL" dirty="0" smtClean="0">
                <a:solidFill>
                  <a:srgbClr val="FF6600"/>
                </a:solidFill>
                <a:latin typeface="Constantia" pitchFamily="18" charset="0"/>
              </a:rPr>
              <a:t>1 Volg dus het voorbeeld van God, als kinderen die hij liefheeft, 2 en ga de weg van de liefde, zoals Christus, die ons heeft liefgehad en zich voor ons gegeven heeft als offer, als een geurige gave voor God. </a:t>
            </a:r>
          </a:p>
          <a:p>
            <a:r>
              <a:rPr lang="nl-NL" dirty="0" smtClean="0">
                <a:solidFill>
                  <a:srgbClr val="FF6600"/>
                </a:solidFill>
                <a:latin typeface="Constantia" pitchFamily="18" charset="0"/>
              </a:rPr>
              <a:t>3 Laat er bij u geen sprake zijn van ontucht of zedeloosheid, of van hebzucht – deze dingen horen niet bij heiligen. 4 Ook dubbelzinnige, oppervlakkige en platvloerse taal is ongepast – spreek liever woorden van dank. 5 Want u moet goed weten dat iemand die in ontucht leeft, zedeloos of hebzuchtig is – dat is allemaal afgoderij – geen deel kan hebben aan het koninkrijk van Christus en van God. 6 Laat u door niemand met loze woorden misleiden, want wie God ongehoorzaam is, wordt getroffen door zijn toorn. 7 Gedraag u dus niet zoals zij, 8 want eens was u duisternis maar nu bent u licht, door uw bestaan in de Heer. Ga de weg van de kinderen van het licht. 9 Het licht brengt goedheid voort en gerechtigheid en waarheid. 10 Onderzoek wat de wil van de Heer is. 11 Neem geen deel aan de vruchteloze praktijken van de duisternis maar ontmasker die juist, 12 want wat daar in het verborgene gebeurt, is te schandelijk voor woorden. </a:t>
            </a:r>
            <a:endParaRPr lang="nl-NL" dirty="0">
              <a:solidFill>
                <a:srgbClr val="FF6600"/>
              </a:solidFill>
              <a:latin typeface="Constantia" pitchFamily="18" charset="0"/>
            </a:endParaRPr>
          </a:p>
        </p:txBody>
      </p:sp>
      <p:pic>
        <p:nvPicPr>
          <p:cNvPr id="9"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395536" y="260648"/>
            <a:ext cx="6246440" cy="2339102"/>
          </a:xfrm>
          <a:prstGeom prst="rect">
            <a:avLst/>
          </a:prstGeom>
        </p:spPr>
        <p:txBody>
          <a:bodyPr wrap="square">
            <a:spAutoFit/>
          </a:bodyPr>
          <a:lstStyle/>
          <a:p>
            <a:r>
              <a:rPr lang="nl-NL" sz="2000" b="1" dirty="0" err="1" smtClean="0">
                <a:solidFill>
                  <a:srgbClr val="FF6600"/>
                </a:solidFill>
                <a:latin typeface="Constantia" pitchFamily="18" charset="0"/>
              </a:rPr>
              <a:t>Efeziërs</a:t>
            </a:r>
            <a:r>
              <a:rPr lang="nl-NL" sz="2000" b="1" dirty="0" smtClean="0">
                <a:solidFill>
                  <a:srgbClr val="FF6600"/>
                </a:solidFill>
                <a:latin typeface="Constantia" pitchFamily="18" charset="0"/>
              </a:rPr>
              <a:t> 5: 1-20</a:t>
            </a:r>
          </a:p>
          <a:p>
            <a:endParaRPr lang="nl-NL" b="1" dirty="0" smtClean="0">
              <a:solidFill>
                <a:srgbClr val="FF6600"/>
              </a:solidFill>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7000918" y="260649"/>
            <a:ext cx="1882122" cy="1440160"/>
          </a:xfrm>
          <a:prstGeom prst="rect">
            <a:avLst/>
          </a:prstGeom>
          <a:noFill/>
          <a:ln w="9525">
            <a:noFill/>
            <a:miter lim="800000"/>
            <a:headEnd/>
            <a:tailEnd/>
          </a:ln>
        </p:spPr>
      </p:pic>
      <p:sp>
        <p:nvSpPr>
          <p:cNvPr id="8" name="Rechthoek 7"/>
          <p:cNvSpPr/>
          <p:nvPr/>
        </p:nvSpPr>
        <p:spPr>
          <a:xfrm>
            <a:off x="395536" y="548680"/>
            <a:ext cx="8208912" cy="4545221"/>
          </a:xfrm>
          <a:prstGeom prst="rect">
            <a:avLst/>
          </a:prstGeom>
        </p:spPr>
        <p:txBody>
          <a:bodyPr wrap="square">
            <a:spAutoFit/>
          </a:bodyPr>
          <a:lstStyle/>
          <a:p>
            <a:r>
              <a:rPr lang="nl-NL" sz="2000" dirty="0" smtClean="0">
                <a:solidFill>
                  <a:srgbClr val="FF6600"/>
                </a:solidFill>
                <a:latin typeface="Constantia" pitchFamily="18" charset="0"/>
              </a:rPr>
              <a:t>13 Maar alles wat door het licht ontmaskerd wordt, wordt </a:t>
            </a:r>
          </a:p>
          <a:p>
            <a:r>
              <a:rPr lang="nl-NL" sz="2000" dirty="0" smtClean="0">
                <a:solidFill>
                  <a:srgbClr val="FF6600"/>
                </a:solidFill>
                <a:latin typeface="Constantia" pitchFamily="18" charset="0"/>
              </a:rPr>
              <a:t>openbaar, 14 en alles wat openbaar wordt, is zelf licht. </a:t>
            </a:r>
          </a:p>
          <a:p>
            <a:r>
              <a:rPr lang="nl-NL" sz="2000" dirty="0" smtClean="0">
                <a:solidFill>
                  <a:srgbClr val="FF6600"/>
                </a:solidFill>
                <a:latin typeface="Constantia" pitchFamily="18" charset="0"/>
              </a:rPr>
              <a:t>Daarom staat er: </a:t>
            </a:r>
          </a:p>
          <a:p>
            <a:r>
              <a:rPr lang="nl-NL" sz="2000" dirty="0" smtClean="0">
                <a:solidFill>
                  <a:srgbClr val="FF6600"/>
                </a:solidFill>
                <a:latin typeface="Constantia" pitchFamily="18" charset="0"/>
              </a:rPr>
              <a:t>‘Ontwaak uit uw slaap, </a:t>
            </a:r>
          </a:p>
          <a:p>
            <a:r>
              <a:rPr lang="nl-NL" sz="2000" dirty="0" smtClean="0">
                <a:solidFill>
                  <a:srgbClr val="FF6600"/>
                </a:solidFill>
                <a:latin typeface="Constantia" pitchFamily="18" charset="0"/>
              </a:rPr>
              <a:t>sta op uit de dood, </a:t>
            </a:r>
          </a:p>
          <a:p>
            <a:r>
              <a:rPr lang="nl-NL" sz="2000" dirty="0" smtClean="0">
                <a:solidFill>
                  <a:srgbClr val="FF6600"/>
                </a:solidFill>
                <a:latin typeface="Constantia" pitchFamily="18" charset="0"/>
              </a:rPr>
              <a:t>en Christus zal over u stralen.’ </a:t>
            </a:r>
          </a:p>
          <a:p>
            <a:r>
              <a:rPr lang="nl-NL" sz="2000" dirty="0" smtClean="0">
                <a:solidFill>
                  <a:srgbClr val="FF6600"/>
                </a:solidFill>
                <a:latin typeface="Constantia" pitchFamily="18" charset="0"/>
              </a:rPr>
              <a:t>15 Let dus goed op welke weg u bewandelt, gedraag u niet als dwazen maar als verstandige mensen. 16 Gebruik uw dagen goed, want we leven in een slechte tijd. 17 Wees niet onverstandig, maar probeer te begrijpen wat de Heer wil. 18 Bedrink u niet, want dat leidt tot uitspattingen, maar laat de Geest u vervullen 19 en zing met elkaar psalmen, hymnen en liederen die de Geest u ingeeft. Zing en jubel met heel uw hart voor de Heer 20 en dank God, die uw Vader is, altijd voor alles in de naam van onze Heer Jezus Christus.</a:t>
            </a:r>
            <a:endParaRPr lang="nl-NL" sz="2000" dirty="0">
              <a:solidFill>
                <a:srgbClr val="FF6600"/>
              </a:solidFill>
              <a:latin typeface="Constantia" pitchFamily="18" charset="0"/>
            </a:endParaRPr>
          </a:p>
        </p:txBody>
      </p:sp>
      <p:pic>
        <p:nvPicPr>
          <p:cNvPr id="9"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3068959"/>
            <a:ext cx="6030416" cy="2646878"/>
          </a:xfrm>
          <a:prstGeom prst="rect">
            <a:avLst/>
          </a:prstGeom>
        </p:spPr>
        <p:txBody>
          <a:bodyPr wrap="square">
            <a:spAutoFit/>
          </a:bodyPr>
          <a:lstStyle/>
          <a:p>
            <a:r>
              <a:rPr lang="nl-NL" sz="4000" b="1" dirty="0" smtClean="0">
                <a:solidFill>
                  <a:srgbClr val="FF6600"/>
                </a:solidFill>
                <a:latin typeface="Constantia" pitchFamily="18" charset="0"/>
              </a:rPr>
              <a:t>Fantastische Farizeeën</a:t>
            </a: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220072" y="260648"/>
            <a:ext cx="3662968" cy="2802825"/>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323528" y="332656"/>
            <a:ext cx="6318448" cy="2339102"/>
          </a:xfrm>
          <a:prstGeom prst="rect">
            <a:avLst/>
          </a:prstGeom>
        </p:spPr>
        <p:txBody>
          <a:bodyPr wrap="square">
            <a:spAutoFit/>
          </a:bodyPr>
          <a:lstStyle/>
          <a:p>
            <a:r>
              <a:rPr lang="nl-NL" sz="2000" b="1" dirty="0" smtClean="0">
                <a:solidFill>
                  <a:srgbClr val="FF6600"/>
                </a:solidFill>
                <a:latin typeface="Constantia" pitchFamily="18" charset="0"/>
              </a:rPr>
              <a:t>Lucas 18: 9-14</a:t>
            </a:r>
          </a:p>
          <a:p>
            <a:endParaRPr lang="nl-NL" b="1" dirty="0" smtClean="0">
              <a:solidFill>
                <a:srgbClr val="FF6600"/>
              </a:solidFill>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7380312" y="188640"/>
            <a:ext cx="1599803" cy="1224135"/>
          </a:xfrm>
          <a:prstGeom prst="rect">
            <a:avLst/>
          </a:prstGeom>
          <a:noFill/>
          <a:ln w="9525">
            <a:noFill/>
            <a:miter lim="800000"/>
            <a:headEnd/>
            <a:tailEnd/>
          </a:ln>
        </p:spPr>
      </p:pic>
      <p:sp>
        <p:nvSpPr>
          <p:cNvPr id="9" name="Rechthoek 8"/>
          <p:cNvSpPr/>
          <p:nvPr/>
        </p:nvSpPr>
        <p:spPr>
          <a:xfrm>
            <a:off x="323528" y="764704"/>
            <a:ext cx="8352928" cy="4093428"/>
          </a:xfrm>
          <a:prstGeom prst="rect">
            <a:avLst/>
          </a:prstGeom>
        </p:spPr>
        <p:txBody>
          <a:bodyPr wrap="square">
            <a:spAutoFit/>
          </a:bodyPr>
          <a:lstStyle/>
          <a:p>
            <a:r>
              <a:rPr lang="nl-NL" sz="2000" dirty="0" smtClean="0">
                <a:solidFill>
                  <a:srgbClr val="FF6600"/>
                </a:solidFill>
                <a:latin typeface="Constantia" pitchFamily="18" charset="0"/>
              </a:rPr>
              <a:t>9 Met het oog op sommigen die zichzelf rechtvaardig </a:t>
            </a:r>
          </a:p>
          <a:p>
            <a:r>
              <a:rPr lang="nl-NL" sz="2000" dirty="0" smtClean="0">
                <a:solidFill>
                  <a:srgbClr val="FF6600"/>
                </a:solidFill>
                <a:latin typeface="Constantia" pitchFamily="18" charset="0"/>
              </a:rPr>
              <a:t>vinden en anderen minachten, vertelde hij de volgende gelijkenis. </a:t>
            </a:r>
          </a:p>
          <a:p>
            <a:r>
              <a:rPr lang="nl-NL" sz="2000" dirty="0" smtClean="0">
                <a:solidFill>
                  <a:srgbClr val="FF6600"/>
                </a:solidFill>
                <a:latin typeface="Constantia" pitchFamily="18" charset="0"/>
              </a:rPr>
              <a:t>10 ‘Twee mensen gingen naar de tempel om te bidden, de een was een farizeeër en de ander een tollenaar. 11 De farizeeër stond daar rechtop en bad bij zichzelf: “God, ik dank u dat ik niet ben als de andere mensen, die roofzuchtig of onrechtvaardig of overspelig zijn, en dat ik ook niet ben als die tollenaar. 12 Ik vast tweemaal per week en draag een tiende van al mijn inkomsten af.” 13 De tollenaar echter bleef op een afstand staan en durfde niet eens zijn blik naar de hemel te richten. In plaats daarvan sloeg hij zich op de borst en zei: “God, wees mij zondaar genadig.” 14 Ik zeg jullie, hij ging naar huis als iemand die rechtvaardig is in de ogen van God, maar die ander niet. Want wie zichzelf verhoogt zal vernederd worden, maar wie zichzelf vernedert zal verhoogd worden.’ </a:t>
            </a:r>
            <a:endParaRPr lang="nl-NL" sz="2000" dirty="0">
              <a:solidFill>
                <a:srgbClr val="FF6600"/>
              </a:solidFill>
              <a:latin typeface="Constantia" pitchFamily="18" charset="0"/>
            </a:endParaRPr>
          </a:p>
        </p:txBody>
      </p:sp>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10 Hard werken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611560" y="836712"/>
            <a:ext cx="6030416" cy="2400657"/>
          </a:xfrm>
          <a:prstGeom prst="rect">
            <a:avLst/>
          </a:prstGeom>
        </p:spPr>
        <p:txBody>
          <a:bodyPr wrap="square">
            <a:spAutoFit/>
          </a:bodyPr>
          <a:lstStyle/>
          <a:p>
            <a:r>
              <a:rPr lang="nl-NL" sz="2400" b="1" dirty="0" smtClean="0">
                <a:solidFill>
                  <a:srgbClr val="FF6600"/>
                </a:solidFill>
                <a:latin typeface="Constantia" pitchFamily="18" charset="0"/>
              </a:rPr>
              <a:t>Lucas 5: 31 en 32</a:t>
            </a:r>
          </a:p>
          <a:p>
            <a:endParaRPr lang="nl-NL" b="1" dirty="0" smtClean="0">
              <a:solidFill>
                <a:srgbClr val="FF6600"/>
              </a:solidFill>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7283236" y="260649"/>
            <a:ext cx="1599803" cy="1224135"/>
          </a:xfrm>
          <a:prstGeom prst="rect">
            <a:avLst/>
          </a:prstGeom>
          <a:noFill/>
          <a:ln w="9525">
            <a:noFill/>
            <a:miter lim="800000"/>
            <a:headEnd/>
            <a:tailEnd/>
          </a:ln>
        </p:spPr>
      </p:pic>
      <p:sp>
        <p:nvSpPr>
          <p:cNvPr id="9" name="Rechthoek 8"/>
          <p:cNvSpPr/>
          <p:nvPr/>
        </p:nvSpPr>
        <p:spPr>
          <a:xfrm>
            <a:off x="611560" y="1196752"/>
            <a:ext cx="6912768" cy="2246769"/>
          </a:xfrm>
          <a:prstGeom prst="rect">
            <a:avLst/>
          </a:prstGeom>
        </p:spPr>
        <p:txBody>
          <a:bodyPr wrap="square">
            <a:spAutoFit/>
          </a:bodyPr>
          <a:lstStyle/>
          <a:p>
            <a:endParaRPr lang="nl-NL" sz="2000" dirty="0" smtClean="0">
              <a:solidFill>
                <a:srgbClr val="FF6600"/>
              </a:solidFill>
              <a:latin typeface="Constantia" pitchFamily="18" charset="0"/>
            </a:endParaRPr>
          </a:p>
          <a:p>
            <a:r>
              <a:rPr lang="nl-NL" sz="2400" dirty="0" smtClean="0">
                <a:solidFill>
                  <a:srgbClr val="FF6600"/>
                </a:solidFill>
                <a:latin typeface="Constantia" pitchFamily="18" charset="0"/>
              </a:rPr>
              <a:t>31 Maar Jezus antwoordde: ‘Gezonde mensen hebben geen dokter nodig, maar wie ziek is wel; 32 ik ben niet gekomen om rechtvaardigen te roepen, maar om zondaars aan te sporen een nieuw leven te beginnen.’ </a:t>
            </a:r>
            <a:endParaRPr lang="nl-NL" sz="2400" dirty="0">
              <a:solidFill>
                <a:srgbClr val="FF6600"/>
              </a:solidFill>
              <a:latin typeface="Constantia" pitchFamily="18" charset="0"/>
            </a:endParaRPr>
          </a:p>
        </p:txBody>
      </p:sp>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346</TotalTime>
  <Words>1071</Words>
  <Application>Microsoft Office PowerPoint</Application>
  <PresentationFormat>Diavoorstelling (4:3)</PresentationFormat>
  <Paragraphs>165</Paragraphs>
  <Slides>14</Slides>
  <Notes>14</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Concours</vt:lpstr>
      <vt:lpstr>Les  10 Hard werken </vt:lpstr>
      <vt:lpstr>Les  10 Hard werken </vt:lpstr>
      <vt:lpstr>Les  10 Hard werken </vt:lpstr>
      <vt:lpstr>Les  10 Hard werken </vt:lpstr>
      <vt:lpstr>Les  10 Hard werken </vt:lpstr>
      <vt:lpstr>Les  10 Hard werken </vt:lpstr>
      <vt:lpstr>Les  10 Hard werken </vt:lpstr>
      <vt:lpstr>Les  10 Hard werken </vt:lpstr>
      <vt:lpstr>Les  10 Hard werken </vt:lpstr>
      <vt:lpstr>Les  10 Hard werken </vt:lpstr>
      <vt:lpstr>Les  10 Hard werken </vt:lpstr>
      <vt:lpstr>Les  10 Hard werken </vt:lpstr>
      <vt:lpstr>Les  10 Hard werken </vt:lpstr>
      <vt:lpstr>Les  10 Hard werken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53</cp:revision>
  <dcterms:created xsi:type="dcterms:W3CDTF">2011-08-15T13:01:05Z</dcterms:created>
  <dcterms:modified xsi:type="dcterms:W3CDTF">2015-07-13T13:53:34Z</dcterms:modified>
</cp:coreProperties>
</file>