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8" r:id="rId3"/>
    <p:sldId id="269" r:id="rId4"/>
    <p:sldId id="271" r:id="rId5"/>
    <p:sldId id="270" r:id="rId6"/>
    <p:sldId id="272" r:id="rId7"/>
    <p:sldId id="273" r:id="rId8"/>
    <p:sldId id="274" r:id="rId9"/>
    <p:sldId id="275" r:id="rId10"/>
    <p:sldId id="276" r:id="rId11"/>
    <p:sldId id="277" r:id="rId12"/>
    <p:sldId id="278" r:id="rId13"/>
    <p:sldId id="279" r:id="rId14"/>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B1E0"/>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1D51C8A-4BF0-4742-8263-1AC98EC2EBD3}" type="datetimeFigureOut">
              <a:rPr lang="nl-NL"/>
              <a:pPr>
                <a:defRPr/>
              </a:pPr>
              <a:t>2-12-2013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113998C-D1E1-422E-A639-0834C932D7E3}"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13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6317E0-B84B-4BA3-832B-CA016208421D}"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D0163852-2A9B-44A0-91B6-FE43F0960FC1}" type="datetime1">
              <a:rPr lang="nl-NL"/>
              <a:pPr>
                <a:defRPr/>
              </a:pPr>
              <a:t>2-12-2013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23FD9C24-613E-4F96-BE1D-3A49B9BE9FBB}"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818F1AFC-407A-4D17-9BAE-26C5C87FE339}" type="datetime1">
              <a:rPr lang="nl-NL"/>
              <a:pPr>
                <a:defRPr/>
              </a:pPr>
              <a:t>2-12-2013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BFF0BBF2-5EE1-4B9B-B8DC-ED1517A137FE}"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EC507711-3774-4A84-9E1C-6E7B9A1ED635}" type="datetime1">
              <a:rPr lang="nl-NL"/>
              <a:pPr>
                <a:defRPr/>
              </a:pPr>
              <a:t>2-12-2013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E7D78390-2E37-4E55-9043-3150ED885BC1}"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A1B8B973-69D8-41EC-B49E-8D1EC58148D5}" type="datetime1">
              <a:rPr lang="nl-NL"/>
              <a:pPr>
                <a:defRPr/>
              </a:pPr>
              <a:t>2-12-2013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79095C57-9C23-4580-8EA5-7E47200F12CA}"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73673234-A6D6-47AF-B90E-79F12E1E2048}" type="datetime1">
              <a:rPr lang="nl-NL"/>
              <a:pPr>
                <a:defRPr/>
              </a:pPr>
              <a:t>2-12-2013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31A6E8A8-8B47-443F-A99A-2AD59DEFB598}"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02536F0F-B8E5-444C-8197-5A0EE67D2DDD}" type="datetime1">
              <a:rPr lang="nl-NL"/>
              <a:pPr>
                <a:defRPr/>
              </a:pPr>
              <a:t>2-12-2013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81CAD43E-0A1A-42D4-A7B3-B0EB6338FFF1}"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9F4B9850-3E39-486F-91FF-4327F5E43195}" type="datetime1">
              <a:rPr lang="nl-NL"/>
              <a:pPr>
                <a:defRPr/>
              </a:pPr>
              <a:t>2-12-2013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3E21620D-96E9-4C42-9DB5-25D412AD79B3}"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D8FD37AA-C9D8-48B7-BC88-2C24F1B37130}" type="datetime1">
              <a:rPr lang="nl-NL"/>
              <a:pPr>
                <a:defRPr/>
              </a:pPr>
              <a:t>2-12-2013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92F3A425-E4DB-4C76-AF7D-5D4A74D43979}"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1CC7B535-A238-4552-83FC-5A9536849BE3}" type="datetime1">
              <a:rPr lang="nl-NL"/>
              <a:pPr>
                <a:defRPr/>
              </a:pPr>
              <a:t>2-12-2013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416AD515-AC10-4645-8041-19334555BD42}"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B632EEB5-2309-4DDF-A903-5254D671FEAC}" type="datetime1">
              <a:rPr lang="nl-NL"/>
              <a:pPr>
                <a:defRPr/>
              </a:pPr>
              <a:t>2-12-2013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B5B29B27-B052-4620-B40D-235B9F00BAB6}"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5D7D387A-22BF-49D5-8581-B7B4C38ABA5A}" type="datetime1">
              <a:rPr lang="nl-NL"/>
              <a:pPr>
                <a:defRPr/>
              </a:pPr>
              <a:t>2-12-2013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EE37A9D3-D32C-4E2E-8D53-870182F63158}"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39999">
              <a:schemeClr val="accent6">
                <a:lumMod val="40000"/>
                <a:lumOff val="60000"/>
              </a:schemeClr>
            </a:gs>
            <a:gs pos="70000">
              <a:schemeClr val="accent6">
                <a:lumMod val="75000"/>
                <a:alpha val="64000"/>
              </a:schemeClr>
            </a:gs>
            <a:gs pos="100000">
              <a:schemeClr val="accent6">
                <a:lumMod val="75000"/>
                <a:alpha val="51000"/>
              </a:schemeClr>
            </a:gs>
          </a:gsLst>
          <a:lin ang="5400000" scaled="0"/>
          <a:tileRect/>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691B47F-E720-4EA8-A727-8A35DB1FF240}" type="datetime1">
              <a:rPr lang="nl-NL"/>
              <a:pPr>
                <a:defRPr/>
              </a:pPr>
              <a:t>2-12-2013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nl-NL"/>
              <a:t>Bericht van God</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001549B-625A-4EEB-9590-E8BA357F6836}"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Imac%20HD:Users:theresiakoelewijn:WERK:2011:2011*052%20B&amp;S.PPFollowUp:SerielogoBerichtvGodwi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467545" y="404664"/>
            <a:ext cx="6768752" cy="2952750"/>
          </a:xfrm>
        </p:spPr>
        <p:txBody>
          <a:bodyPr rtlCol="0">
            <a:normAutofit/>
          </a:bodyPr>
          <a:lstStyle/>
          <a:p>
            <a:pPr algn="l" fontAlgn="auto">
              <a:spcAft>
                <a:spcPts val="0"/>
              </a:spcAft>
              <a:buFont typeface="Arial" pitchFamily="34" charset="0"/>
              <a:buNone/>
              <a:defRPr/>
            </a:pPr>
            <a:r>
              <a:rPr lang="nl-NL" sz="2400" b="1" dirty="0" smtClean="0">
                <a:solidFill>
                  <a:schemeClr val="accent2">
                    <a:lumMod val="50000"/>
                  </a:schemeClr>
                </a:solidFill>
              </a:rPr>
              <a:t>Wat doe ik hier vandaag?</a:t>
            </a:r>
            <a:r>
              <a:rPr lang="nl-NL" sz="2400" dirty="0" smtClean="0">
                <a:solidFill>
                  <a:schemeClr val="accent2">
                    <a:lumMod val="50000"/>
                  </a:schemeClr>
                </a:solidFill>
              </a:rPr>
              <a:t> </a:t>
            </a:r>
          </a:p>
          <a:p>
            <a:pPr algn="l" fontAlgn="auto">
              <a:spcAft>
                <a:spcPts val="0"/>
              </a:spcAft>
              <a:buFont typeface="Arial" pitchFamily="34" charset="0"/>
              <a:buNone/>
              <a:defRPr/>
            </a:pPr>
            <a:endParaRPr lang="nl-NL" sz="2400" b="1" dirty="0" smtClean="0">
              <a:solidFill>
                <a:schemeClr val="accent2">
                  <a:lumMod val="50000"/>
                </a:schemeClr>
              </a:solidFill>
            </a:endParaRPr>
          </a:p>
          <a:p>
            <a:pPr algn="l" fontAlgn="auto">
              <a:spcAft>
                <a:spcPts val="0"/>
              </a:spcAft>
              <a:buFont typeface="Arial" pitchFamily="34" charset="0"/>
              <a:buChar char="•"/>
              <a:defRPr/>
            </a:pPr>
            <a:r>
              <a:rPr lang="nl-NL" sz="2400" dirty="0" smtClean="0">
                <a:solidFill>
                  <a:schemeClr val="accent2">
                    <a:lumMod val="50000"/>
                  </a:schemeClr>
                </a:solidFill>
              </a:rPr>
              <a:t>Ik heb gaven gekregen en die wil ik vandaag ontdekken en verder ontwikkelen. </a:t>
            </a:r>
          </a:p>
          <a:p>
            <a:pPr algn="l" fontAlgn="auto">
              <a:spcAft>
                <a:spcPts val="0"/>
              </a:spcAft>
              <a:buFont typeface="Arial" pitchFamily="34" charset="0"/>
              <a:buChar char="•"/>
              <a:defRPr/>
            </a:pPr>
            <a:endParaRPr lang="nl-NL" sz="2400" dirty="0" smtClean="0">
              <a:solidFill>
                <a:schemeClr val="accent2">
                  <a:lumMod val="50000"/>
                </a:schemeClr>
              </a:solidFill>
            </a:endParaRPr>
          </a:p>
          <a:p>
            <a:pPr algn="l" fontAlgn="auto">
              <a:spcAft>
                <a:spcPts val="0"/>
              </a:spcAft>
              <a:buFont typeface="Arial" pitchFamily="34" charset="0"/>
              <a:buChar char="•"/>
              <a:defRPr/>
            </a:pPr>
            <a:r>
              <a:rPr lang="nl-NL" sz="2400" dirty="0" smtClean="0">
                <a:solidFill>
                  <a:schemeClr val="accent2">
                    <a:lumMod val="50000"/>
                  </a:schemeClr>
                </a:solidFill>
              </a:rPr>
              <a:t>Ik kan met mijn gaven God eren en andere mensen helpen. </a:t>
            </a:r>
            <a:endParaRPr lang="nl-NL" sz="2400"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1259632" y="2205038"/>
            <a:ext cx="7489081" cy="2952750"/>
          </a:xfrm>
        </p:spPr>
        <p:txBody>
          <a:bodyPr rtlCol="0">
            <a:normAutofit/>
          </a:bodyPr>
          <a:lstStyle/>
          <a:p>
            <a:pPr algn="l" fontAlgn="auto">
              <a:spcAft>
                <a:spcPts val="0"/>
              </a:spcAft>
              <a:buFont typeface="Arial" pitchFamily="34" charset="0"/>
              <a:buNone/>
              <a:defRPr/>
            </a:pPr>
            <a:r>
              <a:rPr lang="nl-NL" sz="4000" b="1" dirty="0" smtClean="0">
                <a:solidFill>
                  <a:schemeClr val="accent2">
                    <a:lumMod val="50000"/>
                  </a:schemeClr>
                </a:solidFill>
              </a:rPr>
              <a:t>Doen</a:t>
            </a:r>
            <a:r>
              <a:rPr lang="nl-NL" dirty="0" smtClean="0">
                <a:solidFill>
                  <a:schemeClr val="accent2">
                    <a:lumMod val="50000"/>
                  </a:schemeClr>
                </a:solidFill>
              </a:rPr>
              <a:t> </a:t>
            </a:r>
            <a:endParaRPr lang="nl-NL"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1259632" y="2205038"/>
            <a:ext cx="7489081" cy="2952750"/>
          </a:xfrm>
        </p:spPr>
        <p:txBody>
          <a:bodyPr rtlCol="0">
            <a:normAutofit/>
          </a:bodyPr>
          <a:lstStyle/>
          <a:p>
            <a:pPr algn="l" fontAlgn="auto">
              <a:spcAft>
                <a:spcPts val="0"/>
              </a:spcAft>
              <a:buFont typeface="Arial" pitchFamily="34" charset="0"/>
              <a:buNone/>
              <a:defRPr/>
            </a:pPr>
            <a:r>
              <a:rPr lang="nl-NL" sz="4000" b="1" dirty="0" smtClean="0">
                <a:solidFill>
                  <a:schemeClr val="accent2">
                    <a:lumMod val="50000"/>
                  </a:schemeClr>
                </a:solidFill>
              </a:rPr>
              <a:t>Doe er wat mee!</a:t>
            </a:r>
            <a:r>
              <a:rPr lang="nl-NL" dirty="0" smtClean="0">
                <a:solidFill>
                  <a:schemeClr val="accent2">
                    <a:lumMod val="50000"/>
                  </a:schemeClr>
                </a:solidFill>
              </a:rPr>
              <a:t> </a:t>
            </a:r>
            <a:endParaRPr lang="nl-NL"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539552" y="476672"/>
            <a:ext cx="8209161" cy="4681116"/>
          </a:xfrm>
        </p:spPr>
        <p:txBody>
          <a:bodyPr rtlCol="0">
            <a:normAutofit fontScale="85000" lnSpcReduction="20000"/>
          </a:bodyPr>
          <a:lstStyle/>
          <a:p>
            <a:pPr algn="l" fontAlgn="auto">
              <a:spcAft>
                <a:spcPts val="0"/>
              </a:spcAft>
              <a:buFont typeface="Arial" pitchFamily="34" charset="0"/>
              <a:buNone/>
              <a:defRPr/>
            </a:pPr>
            <a:r>
              <a:rPr lang="nl-NL" sz="2400" b="1" dirty="0" smtClean="0">
                <a:solidFill>
                  <a:schemeClr val="accent2">
                    <a:lumMod val="50000"/>
                  </a:schemeClr>
                </a:solidFill>
              </a:rPr>
              <a:t>Matteüs 25: 14-30</a:t>
            </a:r>
          </a:p>
          <a:p>
            <a:pPr algn="l" fontAlgn="auto">
              <a:spcAft>
                <a:spcPts val="0"/>
              </a:spcAft>
              <a:defRPr/>
            </a:pPr>
            <a:r>
              <a:rPr lang="nl-NL" sz="2400" dirty="0" smtClean="0">
                <a:solidFill>
                  <a:schemeClr val="accent2">
                    <a:lumMod val="50000"/>
                  </a:schemeClr>
                </a:solidFill>
              </a:rPr>
              <a:t>14 Of het zal zijn als met een man die op reis ging, zijn dienaren </a:t>
            </a:r>
            <a:endParaRPr lang="nl-NL" sz="2400" dirty="0" smtClean="0">
              <a:solidFill>
                <a:schemeClr val="accent2">
                  <a:lumMod val="50000"/>
                </a:schemeClr>
              </a:solidFill>
            </a:endParaRPr>
          </a:p>
          <a:p>
            <a:pPr algn="l" fontAlgn="auto">
              <a:spcAft>
                <a:spcPts val="0"/>
              </a:spcAft>
              <a:defRPr/>
            </a:pPr>
            <a:r>
              <a:rPr lang="nl-NL" sz="2400" dirty="0" smtClean="0">
                <a:solidFill>
                  <a:schemeClr val="accent2">
                    <a:lumMod val="50000"/>
                  </a:schemeClr>
                </a:solidFill>
              </a:rPr>
              <a:t>bij </a:t>
            </a:r>
            <a:r>
              <a:rPr lang="nl-NL" sz="2400" dirty="0" smtClean="0">
                <a:solidFill>
                  <a:schemeClr val="accent2">
                    <a:lumMod val="50000"/>
                  </a:schemeClr>
                </a:solidFill>
              </a:rPr>
              <a:t>zich riep en het geld dat hij bezat aan hen in beheer gaf. </a:t>
            </a:r>
            <a:endParaRPr lang="nl-NL" sz="2400" dirty="0" smtClean="0">
              <a:solidFill>
                <a:schemeClr val="accent2">
                  <a:lumMod val="50000"/>
                </a:schemeClr>
              </a:solidFill>
            </a:endParaRPr>
          </a:p>
          <a:p>
            <a:pPr algn="l" fontAlgn="auto">
              <a:spcAft>
                <a:spcPts val="0"/>
              </a:spcAft>
              <a:defRPr/>
            </a:pPr>
            <a:r>
              <a:rPr lang="nl-NL" sz="2400" dirty="0" smtClean="0">
                <a:solidFill>
                  <a:schemeClr val="accent2">
                    <a:lumMod val="50000"/>
                  </a:schemeClr>
                </a:solidFill>
              </a:rPr>
              <a:t>15 </a:t>
            </a:r>
            <a:r>
              <a:rPr lang="nl-NL" sz="2400" dirty="0" smtClean="0">
                <a:solidFill>
                  <a:schemeClr val="accent2">
                    <a:lumMod val="50000"/>
                  </a:schemeClr>
                </a:solidFill>
              </a:rPr>
              <a:t>Aan de een gaf hij vijf talent, aan een ander twee, en aan </a:t>
            </a:r>
            <a:endParaRPr lang="nl-NL" sz="2400" dirty="0" smtClean="0">
              <a:solidFill>
                <a:schemeClr val="accent2">
                  <a:lumMod val="50000"/>
                </a:schemeClr>
              </a:solidFill>
            </a:endParaRPr>
          </a:p>
          <a:p>
            <a:pPr algn="l" fontAlgn="auto">
              <a:spcAft>
                <a:spcPts val="0"/>
              </a:spcAft>
              <a:defRPr/>
            </a:pPr>
            <a:r>
              <a:rPr lang="nl-NL" sz="2400" dirty="0" smtClean="0">
                <a:solidFill>
                  <a:schemeClr val="accent2">
                    <a:lumMod val="50000"/>
                  </a:schemeClr>
                </a:solidFill>
              </a:rPr>
              <a:t>nog </a:t>
            </a:r>
            <a:r>
              <a:rPr lang="nl-NL" sz="2400" dirty="0" smtClean="0">
                <a:solidFill>
                  <a:schemeClr val="accent2">
                    <a:lumMod val="50000"/>
                  </a:schemeClr>
                </a:solidFill>
              </a:rPr>
              <a:t>een ander één, ieder naar wat hij aankon. Toen vertrok hij. Meteen 16 ging de man die vijf talent ontvangen had op weg om er handel mee te drijven, en zo verdiende hij er vijf talent bij. 17 Op dezelfde wijze verdiende de man die er twee had gekregen er twee bij. 18 Degene die één talent ontvangen had, besloot het geld van zijn heer te verstoppen: hij begroef het. </a:t>
            </a:r>
          </a:p>
          <a:p>
            <a:pPr algn="l" fontAlgn="auto">
              <a:spcAft>
                <a:spcPts val="0"/>
              </a:spcAft>
              <a:defRPr/>
            </a:pPr>
            <a:r>
              <a:rPr lang="nl-NL" sz="2400" dirty="0" smtClean="0">
                <a:solidFill>
                  <a:schemeClr val="accent2">
                    <a:lumMod val="50000"/>
                  </a:schemeClr>
                </a:solidFill>
              </a:rPr>
              <a:t>19 Na lange tijd keerde de heer van die dienaren terug en vroeg hun rekenschap. 20 Degene die vijf talent ontvangen had, kwam naar hem toe en overhandigde hem nog vijf talent erbij met de woorden: “Heer, u hebt mij vijf talent in beheer gegeven, alstublieft, ik heb er vijf talent bij verdiend.” 21 Zijn heer zei tegen hem: “Voortreffelijk, je bent een goede en betrouwbare dienaar. Omdat je betrouwbaar bent gebleken in het beheer van een klein bedrag, zal ik je over veel meer aanstellen. Wees welkom bij het feestmaal van je heer.”</a:t>
            </a:r>
            <a:endParaRPr lang="nl-NL" sz="2400"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22762"/>
            <a:ext cx="4499992" cy="1735237"/>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323528" y="404664"/>
            <a:ext cx="8425185" cy="4753124"/>
          </a:xfrm>
        </p:spPr>
        <p:txBody>
          <a:bodyPr rtlCol="0">
            <a:normAutofit fontScale="85000" lnSpcReduction="20000"/>
          </a:bodyPr>
          <a:lstStyle/>
          <a:p>
            <a:pPr algn="l" fontAlgn="auto">
              <a:spcAft>
                <a:spcPts val="0"/>
              </a:spcAft>
              <a:buFont typeface="Arial" pitchFamily="34" charset="0"/>
              <a:buNone/>
              <a:defRPr/>
            </a:pPr>
            <a:r>
              <a:rPr lang="nl-NL" sz="2400" b="1" dirty="0" smtClean="0">
                <a:solidFill>
                  <a:schemeClr val="accent2">
                    <a:lumMod val="50000"/>
                  </a:schemeClr>
                </a:solidFill>
              </a:rPr>
              <a:t>Matteüs 25: 14-30</a:t>
            </a:r>
          </a:p>
          <a:p>
            <a:pPr algn="l" fontAlgn="auto">
              <a:spcAft>
                <a:spcPts val="0"/>
              </a:spcAft>
              <a:defRPr/>
            </a:pPr>
            <a:r>
              <a:rPr lang="nl-NL" sz="2400" dirty="0" smtClean="0">
                <a:solidFill>
                  <a:schemeClr val="accent2">
                    <a:lumMod val="50000"/>
                  </a:schemeClr>
                </a:solidFill>
              </a:rPr>
              <a:t>22 Ook degene die twee talent ontvangen had, kwam naar hem </a:t>
            </a:r>
            <a:endParaRPr lang="nl-NL" sz="2400" dirty="0" smtClean="0">
              <a:solidFill>
                <a:schemeClr val="accent2">
                  <a:lumMod val="50000"/>
                </a:schemeClr>
              </a:solidFill>
            </a:endParaRPr>
          </a:p>
          <a:p>
            <a:pPr algn="l" fontAlgn="auto">
              <a:spcAft>
                <a:spcPts val="0"/>
              </a:spcAft>
              <a:defRPr/>
            </a:pPr>
            <a:r>
              <a:rPr lang="nl-NL" sz="2400" dirty="0" smtClean="0">
                <a:solidFill>
                  <a:schemeClr val="accent2">
                    <a:lumMod val="50000"/>
                  </a:schemeClr>
                </a:solidFill>
              </a:rPr>
              <a:t>toe </a:t>
            </a:r>
            <a:r>
              <a:rPr lang="nl-NL" sz="2400" dirty="0" smtClean="0">
                <a:solidFill>
                  <a:schemeClr val="accent2">
                    <a:lumMod val="50000"/>
                  </a:schemeClr>
                </a:solidFill>
              </a:rPr>
              <a:t>en zei: “Heer, u hebt mij twee talent in beheer gegeven, </a:t>
            </a:r>
            <a:endParaRPr lang="nl-NL" sz="2400" dirty="0" smtClean="0">
              <a:solidFill>
                <a:schemeClr val="accent2">
                  <a:lumMod val="50000"/>
                </a:schemeClr>
              </a:solidFill>
            </a:endParaRPr>
          </a:p>
          <a:p>
            <a:pPr algn="l" fontAlgn="auto">
              <a:spcAft>
                <a:spcPts val="0"/>
              </a:spcAft>
              <a:defRPr/>
            </a:pPr>
            <a:r>
              <a:rPr lang="nl-NL" sz="2400" dirty="0" smtClean="0">
                <a:solidFill>
                  <a:schemeClr val="accent2">
                    <a:lumMod val="50000"/>
                  </a:schemeClr>
                </a:solidFill>
              </a:rPr>
              <a:t>alstublieft</a:t>
            </a:r>
            <a:r>
              <a:rPr lang="nl-NL" sz="2400" dirty="0" smtClean="0">
                <a:solidFill>
                  <a:schemeClr val="accent2">
                    <a:lumMod val="50000"/>
                  </a:schemeClr>
                </a:solidFill>
              </a:rPr>
              <a:t>, ik heb er twee talent bij verdiend.” 23 Zijn heer zei </a:t>
            </a:r>
            <a:endParaRPr lang="nl-NL" sz="2400" dirty="0" smtClean="0">
              <a:solidFill>
                <a:schemeClr val="accent2">
                  <a:lumMod val="50000"/>
                </a:schemeClr>
              </a:solidFill>
            </a:endParaRPr>
          </a:p>
          <a:p>
            <a:pPr algn="l" fontAlgn="auto">
              <a:spcAft>
                <a:spcPts val="0"/>
              </a:spcAft>
              <a:defRPr/>
            </a:pPr>
            <a:r>
              <a:rPr lang="nl-NL" sz="2400" dirty="0" smtClean="0">
                <a:solidFill>
                  <a:schemeClr val="accent2">
                    <a:lumMod val="50000"/>
                  </a:schemeClr>
                </a:solidFill>
              </a:rPr>
              <a:t>tegen </a:t>
            </a:r>
            <a:r>
              <a:rPr lang="nl-NL" sz="2400" dirty="0" smtClean="0">
                <a:solidFill>
                  <a:schemeClr val="accent2">
                    <a:lumMod val="50000"/>
                  </a:schemeClr>
                </a:solidFill>
              </a:rPr>
              <a:t>hem: “Voortreffelijk, je bent een goede en betrouwbare dienaar. Omdat je betrouwbaar was in het beheer van een klein bedrag, zal ik je over veel meer aanstellen. Wees welkom bij het feestmaal van je heer.” 24 Nu kwam ook degene die één talent ontvangen had naar hem toe, hij zei: “Heer, ik wist van u dat u streng bent, dat u maait waar u niet hebt gezaaid en oogst waar u niet hebt geplant, 25 en uit angst besloot ik uw talent te begraven; alstublieft, hier hebt u het terug.” 26 Zijn heer antwoordde hem: “Je bent een slechte, laffe dienaar. Je wist dus dat ik maai waar ik niet heb gezaaid en oogst waar ik niet heb geplant? 27 Had mijn geld dan bij de bank in bewaring gegeven, dan zou ik bij terugkomst mijn kapitaal met rente hebben terugontvangen. 28 Pak hem dat talent maar af en geef het aan degene die er tien heeft. 29 Want wie heeft zal nog meer krijgen, en wel in overvloed, maar wie niets heeft, hem zal zelfs wat hij heeft nog worden ontnomen. 30 En die nutteloze dienaar, gooi die eruit, in de uiterste duisternis, waar men jammert en knarsetandt.” </a:t>
            </a:r>
          </a:p>
          <a:p>
            <a:pPr algn="l" fontAlgn="auto">
              <a:spcAft>
                <a:spcPts val="0"/>
              </a:spcAft>
              <a:buFont typeface="Arial" pitchFamily="34" charset="0"/>
              <a:buNone/>
              <a:defRPr/>
            </a:pPr>
            <a:endParaRPr lang="nl-NL" sz="2400"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22762"/>
            <a:ext cx="4499992" cy="1735237"/>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1259632" y="2205038"/>
            <a:ext cx="7489081" cy="2952750"/>
          </a:xfrm>
        </p:spPr>
        <p:txBody>
          <a:bodyPr rtlCol="0">
            <a:normAutofit/>
          </a:bodyPr>
          <a:lstStyle/>
          <a:p>
            <a:pPr algn="l" fontAlgn="auto">
              <a:spcAft>
                <a:spcPts val="0"/>
              </a:spcAft>
              <a:buFont typeface="Arial" pitchFamily="34" charset="0"/>
              <a:buNone/>
              <a:defRPr/>
            </a:pPr>
            <a:r>
              <a:rPr lang="nl-NL" sz="4000" b="1" dirty="0" smtClean="0">
                <a:solidFill>
                  <a:schemeClr val="accent2">
                    <a:lumMod val="50000"/>
                  </a:schemeClr>
                </a:solidFill>
              </a:rPr>
              <a:t>Jij hebt talent!</a:t>
            </a:r>
            <a:r>
              <a:rPr lang="nl-NL" dirty="0" smtClean="0">
                <a:solidFill>
                  <a:schemeClr val="accent2">
                    <a:lumMod val="50000"/>
                  </a:schemeClr>
                </a:solidFill>
              </a:rPr>
              <a:t> </a:t>
            </a:r>
            <a:endParaRPr lang="nl-NL"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683568" y="548680"/>
            <a:ext cx="8065145" cy="4609108"/>
          </a:xfrm>
        </p:spPr>
        <p:txBody>
          <a:bodyPr rtlCol="0">
            <a:normAutofit/>
          </a:bodyPr>
          <a:lstStyle/>
          <a:p>
            <a:pPr algn="l" fontAlgn="auto">
              <a:spcAft>
                <a:spcPts val="0"/>
              </a:spcAft>
              <a:buFont typeface="Arial" pitchFamily="34" charset="0"/>
              <a:buNone/>
              <a:defRPr/>
            </a:pPr>
            <a:r>
              <a:rPr lang="nl-NL" b="1" dirty="0" smtClean="0">
                <a:solidFill>
                  <a:schemeClr val="accent2">
                    <a:lumMod val="50000"/>
                  </a:schemeClr>
                </a:solidFill>
              </a:rPr>
              <a:t>Matteüs 5: 14a en 16</a:t>
            </a:r>
          </a:p>
          <a:p>
            <a:pPr algn="l" fontAlgn="auto">
              <a:spcAft>
                <a:spcPts val="0"/>
              </a:spcAft>
              <a:defRPr/>
            </a:pPr>
            <a:r>
              <a:rPr lang="nl-NL" dirty="0" smtClean="0">
                <a:solidFill>
                  <a:schemeClr val="accent2">
                    <a:lumMod val="50000"/>
                  </a:schemeClr>
                </a:solidFill>
              </a:rPr>
              <a:t>14 Jullie zijn het licht in de wereld.  </a:t>
            </a:r>
          </a:p>
          <a:p>
            <a:pPr algn="l" fontAlgn="auto">
              <a:spcAft>
                <a:spcPts val="0"/>
              </a:spcAft>
              <a:defRPr/>
            </a:pPr>
            <a:endParaRPr lang="nl-NL" dirty="0" smtClean="0">
              <a:solidFill>
                <a:schemeClr val="accent2">
                  <a:lumMod val="50000"/>
                </a:schemeClr>
              </a:solidFill>
            </a:endParaRPr>
          </a:p>
          <a:p>
            <a:pPr algn="l" fontAlgn="auto">
              <a:spcAft>
                <a:spcPts val="0"/>
              </a:spcAft>
              <a:defRPr/>
            </a:pPr>
            <a:r>
              <a:rPr lang="nl-NL" dirty="0" smtClean="0">
                <a:solidFill>
                  <a:schemeClr val="accent2">
                    <a:lumMod val="50000"/>
                  </a:schemeClr>
                </a:solidFill>
              </a:rPr>
              <a:t>16 </a:t>
            </a:r>
            <a:r>
              <a:rPr lang="nl-NL" dirty="0" smtClean="0">
                <a:solidFill>
                  <a:schemeClr val="accent2">
                    <a:lumMod val="50000"/>
                  </a:schemeClr>
                </a:solidFill>
              </a:rPr>
              <a:t>Zo moet jullie licht schijnen voor de mensen, opdat ze jullie goede daden zien en eer bewijzen aan jullie Vader in de hemel.</a:t>
            </a: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1259632" y="2205038"/>
            <a:ext cx="7489081" cy="2952750"/>
          </a:xfrm>
        </p:spPr>
        <p:txBody>
          <a:bodyPr rtlCol="0">
            <a:normAutofit/>
          </a:bodyPr>
          <a:lstStyle/>
          <a:p>
            <a:pPr algn="l" fontAlgn="auto">
              <a:spcAft>
                <a:spcPts val="0"/>
              </a:spcAft>
              <a:buFont typeface="Arial" pitchFamily="34" charset="0"/>
              <a:buNone/>
              <a:defRPr/>
            </a:pPr>
            <a:r>
              <a:rPr lang="nl-NL" sz="4000" b="1" dirty="0" smtClean="0">
                <a:solidFill>
                  <a:schemeClr val="accent2">
                    <a:lumMod val="50000"/>
                  </a:schemeClr>
                </a:solidFill>
              </a:rPr>
              <a:t>Gaven</a:t>
            </a:r>
            <a:r>
              <a:rPr lang="nl-NL" dirty="0" smtClean="0">
                <a:solidFill>
                  <a:schemeClr val="accent2">
                    <a:lumMod val="50000"/>
                  </a:schemeClr>
                </a:solidFill>
              </a:rPr>
              <a:t> </a:t>
            </a:r>
            <a:endParaRPr lang="nl-NL"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323528" y="332656"/>
            <a:ext cx="8425185" cy="4825132"/>
          </a:xfrm>
        </p:spPr>
        <p:txBody>
          <a:bodyPr rtlCol="0">
            <a:normAutofit fontScale="92500"/>
          </a:bodyPr>
          <a:lstStyle/>
          <a:p>
            <a:pPr algn="l" fontAlgn="auto">
              <a:spcAft>
                <a:spcPts val="0"/>
              </a:spcAft>
              <a:buFont typeface="Arial" pitchFamily="34" charset="0"/>
              <a:buNone/>
              <a:defRPr/>
            </a:pPr>
            <a:r>
              <a:rPr lang="nl-NL" sz="2400" b="1" dirty="0" smtClean="0">
                <a:solidFill>
                  <a:schemeClr val="accent2">
                    <a:lumMod val="50000"/>
                  </a:schemeClr>
                </a:solidFill>
              </a:rPr>
              <a:t>1 Korintiërs 12: 7</a:t>
            </a:r>
          </a:p>
          <a:p>
            <a:pPr algn="l" fontAlgn="auto">
              <a:spcAft>
                <a:spcPts val="0"/>
              </a:spcAft>
              <a:defRPr/>
            </a:pPr>
            <a:r>
              <a:rPr lang="nl-NL" sz="2400" dirty="0" smtClean="0">
                <a:solidFill>
                  <a:schemeClr val="accent2">
                    <a:lumMod val="50000"/>
                  </a:schemeClr>
                </a:solidFill>
              </a:rPr>
              <a:t>In </a:t>
            </a:r>
            <a:r>
              <a:rPr lang="nl-NL" sz="2400" dirty="0" smtClean="0">
                <a:solidFill>
                  <a:schemeClr val="accent2">
                    <a:lumMod val="50000"/>
                  </a:schemeClr>
                </a:solidFill>
              </a:rPr>
              <a:t>iedereen is de Geest zichtbaar aan het werk, </a:t>
            </a:r>
            <a:endParaRPr lang="nl-NL" sz="2400" dirty="0" smtClean="0">
              <a:solidFill>
                <a:schemeClr val="accent2">
                  <a:lumMod val="50000"/>
                </a:schemeClr>
              </a:solidFill>
            </a:endParaRPr>
          </a:p>
          <a:p>
            <a:pPr algn="l" fontAlgn="auto">
              <a:spcAft>
                <a:spcPts val="0"/>
              </a:spcAft>
              <a:defRPr/>
            </a:pPr>
            <a:r>
              <a:rPr lang="nl-NL" sz="2400" dirty="0" smtClean="0">
                <a:solidFill>
                  <a:schemeClr val="accent2">
                    <a:lumMod val="50000"/>
                  </a:schemeClr>
                </a:solidFill>
              </a:rPr>
              <a:t>ten </a:t>
            </a:r>
            <a:r>
              <a:rPr lang="nl-NL" sz="2400" dirty="0" smtClean="0">
                <a:solidFill>
                  <a:schemeClr val="accent2">
                    <a:lumMod val="50000"/>
                  </a:schemeClr>
                </a:solidFill>
              </a:rPr>
              <a:t>bate van de gemeente.  </a:t>
            </a:r>
          </a:p>
          <a:p>
            <a:pPr algn="l" fontAlgn="auto">
              <a:spcAft>
                <a:spcPts val="0"/>
              </a:spcAft>
              <a:defRPr/>
            </a:pPr>
            <a:endParaRPr lang="nl-NL" sz="2400" dirty="0" smtClean="0">
              <a:solidFill>
                <a:schemeClr val="accent2">
                  <a:lumMod val="50000"/>
                </a:schemeClr>
              </a:solidFill>
            </a:endParaRPr>
          </a:p>
          <a:p>
            <a:pPr algn="l" fontAlgn="auto">
              <a:spcAft>
                <a:spcPts val="0"/>
              </a:spcAft>
              <a:defRPr/>
            </a:pPr>
            <a:r>
              <a:rPr lang="nl-NL" sz="2400" b="1" dirty="0" smtClean="0">
                <a:solidFill>
                  <a:schemeClr val="accent2">
                    <a:lumMod val="50000"/>
                  </a:schemeClr>
                </a:solidFill>
              </a:rPr>
              <a:t>Romeinen 12: 6-8</a:t>
            </a:r>
          </a:p>
          <a:p>
            <a:pPr algn="l" fontAlgn="auto">
              <a:spcAft>
                <a:spcPts val="0"/>
              </a:spcAft>
              <a:defRPr/>
            </a:pPr>
            <a:r>
              <a:rPr lang="nl-NL" sz="2400" dirty="0" smtClean="0">
                <a:solidFill>
                  <a:schemeClr val="accent2">
                    <a:lumMod val="50000"/>
                  </a:schemeClr>
                </a:solidFill>
              </a:rPr>
              <a:t>6 </a:t>
            </a:r>
            <a:r>
              <a:rPr lang="nl-NL" sz="2400" dirty="0" smtClean="0">
                <a:solidFill>
                  <a:schemeClr val="accent2">
                    <a:lumMod val="50000"/>
                  </a:schemeClr>
                </a:solidFill>
              </a:rPr>
              <a:t>We hebben verschillende gaven, onderscheiden naar de genade die ons geschonken is. Wie de gave heeft te profeteren, moet die in overeenstemming met het geloof gebruiken. 7 Wie de gave heeft bijstand te verlenen, moet bijstand verlenen. Wie de gave heeft te onderwijzen, moet onderwijzen. 8 Wie de gave heeft te troosten, moet troosten. Wie iets weggeeft, moet dat zonder bijbedoeling doen. Wie leiding geeft, moet dat doen met volle inzet. Wie barmhartig voor een ander is, moet daarin blijmoedig zijn.</a:t>
            </a: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22762"/>
            <a:ext cx="4499992" cy="1735237"/>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539552" y="476672"/>
            <a:ext cx="8209161" cy="4681116"/>
          </a:xfrm>
        </p:spPr>
        <p:txBody>
          <a:bodyPr rtlCol="0">
            <a:normAutofit/>
          </a:bodyPr>
          <a:lstStyle/>
          <a:p>
            <a:pPr algn="l" fontAlgn="auto">
              <a:spcAft>
                <a:spcPts val="0"/>
              </a:spcAft>
              <a:buFont typeface="Arial" pitchFamily="34" charset="0"/>
              <a:buNone/>
              <a:defRPr/>
            </a:pPr>
            <a:r>
              <a:rPr lang="nl-NL" sz="2400" b="1" dirty="0" smtClean="0">
                <a:solidFill>
                  <a:schemeClr val="accent2">
                    <a:lumMod val="50000"/>
                  </a:schemeClr>
                </a:solidFill>
              </a:rPr>
              <a:t>1 Korintiërs 13: 1-3</a:t>
            </a:r>
          </a:p>
          <a:p>
            <a:pPr algn="l" fontAlgn="auto">
              <a:spcAft>
                <a:spcPts val="0"/>
              </a:spcAft>
              <a:defRPr/>
            </a:pPr>
            <a:r>
              <a:rPr lang="nl-NL" sz="2400" dirty="0" smtClean="0">
                <a:solidFill>
                  <a:schemeClr val="accent2">
                    <a:lumMod val="50000"/>
                  </a:schemeClr>
                </a:solidFill>
              </a:rPr>
              <a:t>1 Al sprak ik de talen van alle mensen en die van de </a:t>
            </a:r>
            <a:endParaRPr lang="nl-NL" sz="2400" dirty="0" smtClean="0">
              <a:solidFill>
                <a:schemeClr val="accent2">
                  <a:lumMod val="50000"/>
                </a:schemeClr>
              </a:solidFill>
            </a:endParaRPr>
          </a:p>
          <a:p>
            <a:pPr algn="l" fontAlgn="auto">
              <a:spcAft>
                <a:spcPts val="0"/>
              </a:spcAft>
              <a:defRPr/>
            </a:pPr>
            <a:r>
              <a:rPr lang="nl-NL" sz="2400" dirty="0" smtClean="0">
                <a:solidFill>
                  <a:schemeClr val="accent2">
                    <a:lumMod val="50000"/>
                  </a:schemeClr>
                </a:solidFill>
              </a:rPr>
              <a:t>engelen </a:t>
            </a:r>
            <a:r>
              <a:rPr lang="nl-NL" sz="2400" dirty="0" smtClean="0">
                <a:solidFill>
                  <a:schemeClr val="accent2">
                    <a:lumMod val="50000"/>
                  </a:schemeClr>
                </a:solidFill>
              </a:rPr>
              <a:t>– had ik de liefde niet, ik zou niet meer zijn </a:t>
            </a:r>
            <a:endParaRPr lang="nl-NL" sz="2400" dirty="0" smtClean="0">
              <a:solidFill>
                <a:schemeClr val="accent2">
                  <a:lumMod val="50000"/>
                </a:schemeClr>
              </a:solidFill>
            </a:endParaRPr>
          </a:p>
          <a:p>
            <a:pPr algn="l" fontAlgn="auto">
              <a:spcAft>
                <a:spcPts val="0"/>
              </a:spcAft>
              <a:defRPr/>
            </a:pPr>
            <a:r>
              <a:rPr lang="nl-NL" sz="2400" dirty="0" smtClean="0">
                <a:solidFill>
                  <a:schemeClr val="accent2">
                    <a:lumMod val="50000"/>
                  </a:schemeClr>
                </a:solidFill>
              </a:rPr>
              <a:t>dan </a:t>
            </a:r>
            <a:r>
              <a:rPr lang="nl-NL" sz="2400" dirty="0" smtClean="0">
                <a:solidFill>
                  <a:schemeClr val="accent2">
                    <a:lumMod val="50000"/>
                  </a:schemeClr>
                </a:solidFill>
              </a:rPr>
              <a:t>een dreunende gong of een schelle cimbaal. 2 Al had ik de gave om te profeteren en doorgrondde ik alle geheimen, al bezat ik alle kennis en had ik het geloof dat bergen kan verplaatsen – had ik de liefde niet, ik zou niets zijn. 3 Al verkocht ik mijn bezittingen omdat ik voedsel aan de armen wilde geven, al gaf ik mijn lichaam prijs en kon ik daar trots op zijn – had ik de liefde niet, het zou mij niet baten.</a:t>
            </a:r>
            <a:endParaRPr lang="nl-NL" sz="2400"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22762"/>
            <a:ext cx="4499992" cy="1735237"/>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1259632" y="2205038"/>
            <a:ext cx="7489081" cy="2952750"/>
          </a:xfrm>
        </p:spPr>
        <p:txBody>
          <a:bodyPr rtlCol="0">
            <a:normAutofit/>
          </a:bodyPr>
          <a:lstStyle/>
          <a:p>
            <a:pPr algn="l" fontAlgn="auto">
              <a:spcAft>
                <a:spcPts val="0"/>
              </a:spcAft>
              <a:buFont typeface="Arial" pitchFamily="34" charset="0"/>
              <a:buNone/>
              <a:defRPr/>
            </a:pPr>
            <a:r>
              <a:rPr lang="nl-NL" sz="4000" b="1" dirty="0" smtClean="0">
                <a:solidFill>
                  <a:schemeClr val="accent2">
                    <a:lumMod val="50000"/>
                  </a:schemeClr>
                </a:solidFill>
              </a:rPr>
              <a:t>Samen</a:t>
            </a:r>
            <a:r>
              <a:rPr lang="nl-NL" dirty="0" smtClean="0">
                <a:solidFill>
                  <a:schemeClr val="accent2">
                    <a:lumMod val="50000"/>
                  </a:schemeClr>
                </a:solidFill>
              </a:rPr>
              <a:t> </a:t>
            </a:r>
            <a:endParaRPr lang="nl-NL"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323528" y="260648"/>
            <a:ext cx="8425185" cy="4897140"/>
          </a:xfrm>
        </p:spPr>
        <p:txBody>
          <a:bodyPr rtlCol="0">
            <a:normAutofit fontScale="92500" lnSpcReduction="10000"/>
          </a:bodyPr>
          <a:lstStyle/>
          <a:p>
            <a:pPr algn="l" fontAlgn="auto">
              <a:spcAft>
                <a:spcPts val="0"/>
              </a:spcAft>
              <a:buFont typeface="Arial" pitchFamily="34" charset="0"/>
              <a:buNone/>
              <a:defRPr/>
            </a:pPr>
            <a:r>
              <a:rPr lang="nl-NL" sz="2000" b="1" dirty="0" smtClean="0">
                <a:solidFill>
                  <a:schemeClr val="accent2">
                    <a:lumMod val="50000"/>
                  </a:schemeClr>
                </a:solidFill>
              </a:rPr>
              <a:t>1 Korintiërs 12: 14-18, 21 een 22</a:t>
            </a:r>
          </a:p>
          <a:p>
            <a:pPr algn="l" fontAlgn="auto">
              <a:spcAft>
                <a:spcPts val="0"/>
              </a:spcAft>
              <a:defRPr/>
            </a:pPr>
            <a:r>
              <a:rPr lang="nl-NL" sz="2000" dirty="0" smtClean="0">
                <a:solidFill>
                  <a:schemeClr val="accent2">
                    <a:lumMod val="50000"/>
                  </a:schemeClr>
                </a:solidFill>
              </a:rPr>
              <a:t>‘Immers, het lichaam bestaat niet uit één deel, maar uit vele. Als de voet zou </a:t>
            </a:r>
            <a:r>
              <a:rPr lang="nl-NL" sz="2000" dirty="0" smtClean="0">
                <a:solidFill>
                  <a:schemeClr val="accent2">
                    <a:lumMod val="50000"/>
                  </a:schemeClr>
                </a:solidFill>
              </a:rPr>
              <a:t>zeggen</a:t>
            </a:r>
          </a:p>
          <a:p>
            <a:pPr algn="l" fontAlgn="auto">
              <a:spcAft>
                <a:spcPts val="0"/>
              </a:spcAft>
              <a:defRPr/>
            </a:pPr>
            <a:endParaRPr lang="nl-NL" sz="2000" dirty="0" smtClean="0">
              <a:solidFill>
                <a:schemeClr val="accent2">
                  <a:lumMod val="50000"/>
                </a:schemeClr>
              </a:solidFill>
            </a:endParaRPr>
          </a:p>
          <a:p>
            <a:pPr algn="l" fontAlgn="auto">
              <a:spcAft>
                <a:spcPts val="0"/>
              </a:spcAft>
              <a:defRPr/>
            </a:pPr>
            <a:r>
              <a:rPr lang="nl-NL" sz="2000" dirty="0" smtClean="0">
                <a:solidFill>
                  <a:schemeClr val="accent2">
                    <a:lumMod val="50000"/>
                  </a:schemeClr>
                </a:solidFill>
              </a:rPr>
              <a:t>	‘</a:t>
            </a:r>
            <a:r>
              <a:rPr lang="nl-NL" sz="2000" dirty="0" smtClean="0">
                <a:solidFill>
                  <a:schemeClr val="accent2">
                    <a:lumMod val="50000"/>
                  </a:schemeClr>
                </a:solidFill>
              </a:rPr>
              <a:t>Ik ben geen hand dus ik hoor niet bij het lichaam’,</a:t>
            </a:r>
          </a:p>
          <a:p>
            <a:pPr algn="l" fontAlgn="auto">
              <a:spcAft>
                <a:spcPts val="0"/>
              </a:spcAft>
              <a:defRPr/>
            </a:pPr>
            <a:r>
              <a:rPr lang="nl-NL" sz="2000" dirty="0" smtClean="0">
                <a:solidFill>
                  <a:schemeClr val="accent2">
                    <a:lumMod val="50000"/>
                  </a:schemeClr>
                </a:solidFill>
              </a:rPr>
              <a:t>hoort hij er dan echt niet bij? En als het oor zou zeggen</a:t>
            </a:r>
            <a:r>
              <a:rPr lang="nl-NL" sz="2000" dirty="0" smtClean="0">
                <a:solidFill>
                  <a:schemeClr val="accent2">
                    <a:lumMod val="50000"/>
                  </a:schemeClr>
                </a:solidFill>
              </a:rPr>
              <a:t>:</a:t>
            </a:r>
          </a:p>
          <a:p>
            <a:pPr algn="l" fontAlgn="auto">
              <a:spcAft>
                <a:spcPts val="0"/>
              </a:spcAft>
              <a:defRPr/>
            </a:pPr>
            <a:endParaRPr lang="nl-NL" sz="2000" dirty="0" smtClean="0">
              <a:solidFill>
                <a:schemeClr val="accent2">
                  <a:lumMod val="50000"/>
                </a:schemeClr>
              </a:solidFill>
            </a:endParaRPr>
          </a:p>
          <a:p>
            <a:pPr algn="l" fontAlgn="auto">
              <a:spcAft>
                <a:spcPts val="0"/>
              </a:spcAft>
              <a:defRPr/>
            </a:pPr>
            <a:r>
              <a:rPr lang="nl-NL" sz="2000" dirty="0" smtClean="0">
                <a:solidFill>
                  <a:schemeClr val="accent2">
                    <a:lumMod val="50000"/>
                  </a:schemeClr>
                </a:solidFill>
              </a:rPr>
              <a:t>	‘</a:t>
            </a:r>
            <a:r>
              <a:rPr lang="nl-NL" sz="2000" dirty="0" smtClean="0">
                <a:solidFill>
                  <a:schemeClr val="accent2">
                    <a:lumMod val="50000"/>
                  </a:schemeClr>
                </a:solidFill>
              </a:rPr>
              <a:t>Ik ben geen oog, dus ik hoor niet bij het lichaam’,</a:t>
            </a:r>
          </a:p>
          <a:p>
            <a:pPr algn="l" fontAlgn="auto">
              <a:spcAft>
                <a:spcPts val="0"/>
              </a:spcAft>
              <a:defRPr/>
            </a:pPr>
            <a:r>
              <a:rPr lang="nl-NL" sz="2000" dirty="0" smtClean="0">
                <a:solidFill>
                  <a:schemeClr val="accent2">
                    <a:lumMod val="50000"/>
                  </a:schemeClr>
                </a:solidFill>
              </a:rPr>
              <a:t>hoort hij er dan werkelijk niet bij? Als het lichaam oog zou zijn, waarmee zou het dan kunnen horen? Als het hele lichaam oor zou zijn, waarmee kan het dan ruiken? God heeft nu eenmaal alle lichaamsdelen hun eigen plaats gegeven. Precies zoals Hij dat wilde. Het oog kan niet tegen de hand zeggen:</a:t>
            </a:r>
          </a:p>
          <a:p>
            <a:pPr algn="l" fontAlgn="auto">
              <a:spcAft>
                <a:spcPts val="0"/>
              </a:spcAft>
              <a:defRPr/>
            </a:pPr>
            <a:endParaRPr lang="nl-NL" sz="2000" dirty="0" smtClean="0">
              <a:solidFill>
                <a:schemeClr val="accent2">
                  <a:lumMod val="50000"/>
                </a:schemeClr>
              </a:solidFill>
            </a:endParaRPr>
          </a:p>
          <a:p>
            <a:pPr algn="l" fontAlgn="auto">
              <a:spcAft>
                <a:spcPts val="0"/>
              </a:spcAft>
              <a:defRPr/>
            </a:pPr>
            <a:r>
              <a:rPr lang="nl-NL" sz="2000" dirty="0" smtClean="0">
                <a:solidFill>
                  <a:schemeClr val="accent2">
                    <a:lumMod val="50000"/>
                  </a:schemeClr>
                </a:solidFill>
              </a:rPr>
              <a:t>	</a:t>
            </a:r>
            <a:r>
              <a:rPr lang="nl-NL" sz="2000" dirty="0" smtClean="0">
                <a:solidFill>
                  <a:schemeClr val="accent2">
                    <a:lumMod val="50000"/>
                  </a:schemeClr>
                </a:solidFill>
              </a:rPr>
              <a:t>‘</a:t>
            </a:r>
            <a:r>
              <a:rPr lang="nl-NL" sz="2000" dirty="0" smtClean="0">
                <a:solidFill>
                  <a:schemeClr val="accent2">
                    <a:lumMod val="50000"/>
                  </a:schemeClr>
                </a:solidFill>
              </a:rPr>
              <a:t>Ik heb je niet nodig.’</a:t>
            </a:r>
          </a:p>
          <a:p>
            <a:pPr algn="l" fontAlgn="auto">
              <a:spcAft>
                <a:spcPts val="0"/>
              </a:spcAft>
              <a:defRPr/>
            </a:pPr>
            <a:r>
              <a:rPr lang="nl-NL" sz="2000" dirty="0" smtClean="0">
                <a:solidFill>
                  <a:schemeClr val="accent2">
                    <a:lumMod val="50000"/>
                  </a:schemeClr>
                </a:solidFill>
              </a:rPr>
              <a:t>Het hoofd kan dat evenmin tegen de voeten zeggen. Integendeel, juist die delen van het lichaam die het zwakst lijken zijn het meest noodzakelijk.</a:t>
            </a:r>
            <a:endParaRPr lang="nl-NL" sz="2000"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22762"/>
            <a:ext cx="4499992" cy="1735237"/>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539552" y="3645024"/>
            <a:ext cx="620709" cy="526025"/>
          </a:xfrm>
          <a:prstGeom prst="rect">
            <a:avLst/>
          </a:prstGeom>
          <a:noFill/>
          <a:ln w="9525">
            <a:noFill/>
            <a:miter lim="800000"/>
            <a:headEnd/>
            <a:tailEnd/>
          </a:ln>
        </p:spPr>
      </p:pic>
      <p:pic>
        <p:nvPicPr>
          <p:cNvPr id="2060" name="Picture 12"/>
          <p:cNvPicPr>
            <a:picLocks noChangeAspect="1" noChangeArrowheads="1"/>
          </p:cNvPicPr>
          <p:nvPr/>
        </p:nvPicPr>
        <p:blipFill>
          <a:blip r:embed="rId6" cstate="print"/>
          <a:srcRect/>
          <a:stretch>
            <a:fillRect/>
          </a:stretch>
        </p:blipFill>
        <p:spPr bwMode="auto">
          <a:xfrm>
            <a:off x="539552" y="1916832"/>
            <a:ext cx="607748" cy="523920"/>
          </a:xfrm>
          <a:prstGeom prst="rect">
            <a:avLst/>
          </a:prstGeom>
          <a:noFill/>
          <a:ln w="9525">
            <a:noFill/>
            <a:miter lim="800000"/>
            <a:headEnd/>
            <a:tailEnd/>
          </a:ln>
        </p:spPr>
      </p:pic>
      <p:pic>
        <p:nvPicPr>
          <p:cNvPr id="9" name="Picture 11"/>
          <p:cNvPicPr>
            <a:picLocks noChangeAspect="1" noChangeArrowheads="1"/>
          </p:cNvPicPr>
          <p:nvPr/>
        </p:nvPicPr>
        <p:blipFill>
          <a:blip r:embed="rId7" cstate="print"/>
          <a:srcRect/>
          <a:stretch>
            <a:fillRect/>
          </a:stretch>
        </p:blipFill>
        <p:spPr bwMode="auto">
          <a:xfrm>
            <a:off x="539552" y="980728"/>
            <a:ext cx="607748" cy="52392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down)">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851920" y="5661248"/>
            <a:ext cx="5040313" cy="936625"/>
          </a:xfrm>
        </p:spPr>
        <p:txBody>
          <a:bodyPr rtlCol="0">
            <a:noAutofit/>
          </a:bodyPr>
          <a:lstStyle/>
          <a:p>
            <a:pPr algn="r" fontAlgn="auto">
              <a:spcAft>
                <a:spcPts val="0"/>
              </a:spcAft>
              <a:defRPr/>
            </a:pPr>
            <a:r>
              <a:rPr lang="nl-NL" sz="2400" dirty="0" smtClean="0">
                <a:solidFill>
                  <a:schemeClr val="accent2">
                    <a:lumMod val="75000"/>
                  </a:schemeClr>
                </a:solidFill>
              </a:rPr>
              <a:t>Les 21 </a:t>
            </a:r>
            <a:r>
              <a:rPr lang="nl-NL" sz="2400" dirty="0" smtClean="0">
                <a:solidFill>
                  <a:schemeClr val="accent2">
                    <a:lumMod val="75000"/>
                  </a:schemeClr>
                </a:solidFill>
              </a:rPr>
              <a:t/>
            </a:r>
            <a:br>
              <a:rPr lang="nl-NL" sz="2400" dirty="0" smtClean="0">
                <a:solidFill>
                  <a:schemeClr val="accent2">
                    <a:lumMod val="75000"/>
                  </a:schemeClr>
                </a:solidFill>
              </a:rPr>
            </a:br>
            <a:r>
              <a:rPr lang="nl-NL" sz="2400" dirty="0" smtClean="0">
                <a:solidFill>
                  <a:schemeClr val="accent2">
                    <a:lumMod val="75000"/>
                  </a:schemeClr>
                </a:solidFill>
              </a:rPr>
              <a:t>Wat </a:t>
            </a:r>
            <a:r>
              <a:rPr lang="nl-NL" sz="2400" dirty="0" smtClean="0">
                <a:solidFill>
                  <a:schemeClr val="accent2">
                    <a:lumMod val="75000"/>
                  </a:schemeClr>
                </a:solidFill>
              </a:rPr>
              <a:t>geeft de heilige Geest?</a:t>
            </a:r>
            <a:endParaRPr lang="nl-NL" sz="2400" dirty="0">
              <a:solidFill>
                <a:schemeClr val="accent2">
                  <a:lumMod val="75000"/>
                </a:schemeClr>
              </a:solidFill>
            </a:endParaRPr>
          </a:p>
        </p:txBody>
      </p:sp>
      <p:sp>
        <p:nvSpPr>
          <p:cNvPr id="3" name="Ondertitel 2"/>
          <p:cNvSpPr>
            <a:spLocks noGrp="1"/>
          </p:cNvSpPr>
          <p:nvPr>
            <p:ph type="subTitle" idx="1"/>
          </p:nvPr>
        </p:nvSpPr>
        <p:spPr>
          <a:xfrm>
            <a:off x="1259632" y="2205038"/>
            <a:ext cx="7489081" cy="2952750"/>
          </a:xfrm>
        </p:spPr>
        <p:txBody>
          <a:bodyPr rtlCol="0">
            <a:normAutofit/>
          </a:bodyPr>
          <a:lstStyle/>
          <a:p>
            <a:pPr algn="l" fontAlgn="auto">
              <a:spcAft>
                <a:spcPts val="0"/>
              </a:spcAft>
              <a:buFont typeface="Arial" pitchFamily="34" charset="0"/>
              <a:buNone/>
              <a:defRPr/>
            </a:pPr>
            <a:r>
              <a:rPr lang="nl-NL" sz="4000" b="1" dirty="0" smtClean="0">
                <a:solidFill>
                  <a:schemeClr val="accent2">
                    <a:lumMod val="50000"/>
                  </a:schemeClr>
                </a:solidFill>
              </a:rPr>
              <a:t>Jouw gaven</a:t>
            </a:r>
            <a:r>
              <a:rPr lang="nl-NL" dirty="0" smtClean="0">
                <a:solidFill>
                  <a:schemeClr val="accent2">
                    <a:lumMod val="50000"/>
                  </a:schemeClr>
                </a:solidFill>
              </a:rPr>
              <a:t> </a:t>
            </a:r>
            <a:endParaRPr lang="nl-NL" dirty="0" smtClean="0">
              <a:solidFill>
                <a:schemeClr val="accent2">
                  <a:lumMod val="50000"/>
                </a:schemeClr>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7" name="Picture 9"/>
          <p:cNvPicPr>
            <a:picLocks noChangeAspect="1" noChangeArrowheads="1"/>
          </p:cNvPicPr>
          <p:nvPr/>
        </p:nvPicPr>
        <p:blipFill>
          <a:blip r:embed="rId5" cstate="print"/>
          <a:srcRect/>
          <a:stretch>
            <a:fillRect/>
          </a:stretch>
        </p:blipFill>
        <p:spPr bwMode="auto">
          <a:xfrm>
            <a:off x="7969650" y="332656"/>
            <a:ext cx="764725" cy="648072"/>
          </a:xfrm>
          <a:prstGeom prst="rect">
            <a:avLst/>
          </a:prstGeom>
          <a:noFill/>
          <a:ln w="9525">
            <a:noFill/>
            <a:miter lim="800000"/>
            <a:headEnd/>
            <a:tailEnd/>
          </a:ln>
        </p:spPr>
      </p:pic>
      <p:pic>
        <p:nvPicPr>
          <p:cNvPr id="2058" name="Picture 10"/>
          <p:cNvPicPr>
            <a:picLocks noChangeAspect="1" noChangeArrowheads="1"/>
          </p:cNvPicPr>
          <p:nvPr/>
        </p:nvPicPr>
        <p:blipFill>
          <a:blip r:embed="rId6" cstate="print"/>
          <a:srcRect/>
          <a:stretch>
            <a:fillRect/>
          </a:stretch>
        </p:blipFill>
        <p:spPr bwMode="auto">
          <a:xfrm>
            <a:off x="7969650" y="980728"/>
            <a:ext cx="764725" cy="648072"/>
          </a:xfrm>
          <a:prstGeom prst="rect">
            <a:avLst/>
          </a:prstGeom>
          <a:noFill/>
          <a:ln w="9525">
            <a:noFill/>
            <a:miter lim="800000"/>
            <a:headEnd/>
            <a:tailEnd/>
          </a:ln>
        </p:spPr>
      </p:pic>
      <p:pic>
        <p:nvPicPr>
          <p:cNvPr id="2059" name="Picture 11"/>
          <p:cNvPicPr>
            <a:picLocks noChangeAspect="1" noChangeArrowheads="1"/>
          </p:cNvPicPr>
          <p:nvPr/>
        </p:nvPicPr>
        <p:blipFill>
          <a:blip r:embed="rId7" cstate="print"/>
          <a:srcRect/>
          <a:stretch>
            <a:fillRect/>
          </a:stretch>
        </p:blipFill>
        <p:spPr bwMode="auto">
          <a:xfrm>
            <a:off x="7253006" y="332656"/>
            <a:ext cx="751764" cy="648072"/>
          </a:xfrm>
          <a:prstGeom prst="rect">
            <a:avLst/>
          </a:prstGeom>
          <a:noFill/>
          <a:ln w="9525">
            <a:noFill/>
            <a:miter lim="800000"/>
            <a:headEnd/>
            <a:tailEnd/>
          </a:ln>
        </p:spPr>
      </p:pic>
      <p:pic>
        <p:nvPicPr>
          <p:cNvPr id="2060" name="Picture 12"/>
          <p:cNvPicPr>
            <a:picLocks noChangeAspect="1" noChangeArrowheads="1"/>
          </p:cNvPicPr>
          <p:nvPr/>
        </p:nvPicPr>
        <p:blipFill>
          <a:blip r:embed="rId8" cstate="print"/>
          <a:srcRect/>
          <a:stretch>
            <a:fillRect/>
          </a:stretch>
        </p:blipFill>
        <p:spPr bwMode="auto">
          <a:xfrm>
            <a:off x="7253006" y="980728"/>
            <a:ext cx="751764" cy="6480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368</TotalTime>
  <Words>918</Words>
  <Application>Microsoft Office PowerPoint</Application>
  <PresentationFormat>Diavoorstelling (4:3)</PresentationFormat>
  <Paragraphs>73</Paragraphs>
  <Slides>13</Slides>
  <Notes>13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13</vt:i4>
      </vt:variant>
    </vt:vector>
  </HeadingPairs>
  <TitlesOfParts>
    <vt:vector size="16" baseType="lpstr">
      <vt:lpstr>Calibri</vt:lpstr>
      <vt:lpstr>Arial</vt:lpstr>
      <vt:lpstr>Office-thema</vt:lpstr>
      <vt:lpstr>Les 21  Wat geeft de heilige Geest?</vt:lpstr>
      <vt:lpstr>Les 21  Wat geeft de heilige Geest?</vt:lpstr>
      <vt:lpstr>Les 21  Wat geeft de heilige Geest?</vt:lpstr>
      <vt:lpstr>Les 21  Wat geeft de heilige Geest?</vt:lpstr>
      <vt:lpstr>Les 21  Wat geeft de heilige Geest?</vt:lpstr>
      <vt:lpstr>Les 21  Wat geeft de heilige Geest?</vt:lpstr>
      <vt:lpstr>Les 21  Wat geeft de heilige Geest?</vt:lpstr>
      <vt:lpstr>Les 21  Wat geeft de heilige Geest?</vt:lpstr>
      <vt:lpstr>Les 21  Wat geeft de heilige Geest?</vt:lpstr>
      <vt:lpstr>Les 21  Wat geeft de heilige Geest?</vt:lpstr>
      <vt:lpstr>Les 21  Wat geeft de heilige Geest?</vt:lpstr>
      <vt:lpstr>Les 21  Wat geeft de heilige Geest?</vt:lpstr>
      <vt:lpstr>Les 21  Wat geeft de heilige Geest?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53</cp:revision>
  <dcterms:created xsi:type="dcterms:W3CDTF">2011-08-15T13:01:05Z</dcterms:created>
  <dcterms:modified xsi:type="dcterms:W3CDTF">2013-12-02T13:20:32Z</dcterms:modified>
</cp:coreProperties>
</file>